
<file path=[Content_Types].xml><?xml version="1.0" encoding="utf-8"?>
<Types xmlns="http://schemas.openxmlformats.org/package/2006/content-types">
  <Default Extension="bin" ContentType="application/vnd.openxmlformats-officedocument.oleObject"/>
  <Default Extension="jpeg" ContentType="image/jpeg"/>
  <Default Extension="jpg" ContentType="image/jpeg"/>
  <Default Extension="png" ContentType="image/png"/>
  <Default Extension="rels" ContentType="application/vnd.openxmlformats-package.relationships+xml"/>
  <Default Extension="wav" ContentType="audio/x-wav"/>
  <Default Extension="wdp" ContentType="image/vnd.ms-photo"/>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18"/>
  </p:notesMasterIdLst>
  <p:sldIdLst>
    <p:sldId id="256" r:id="rId2"/>
    <p:sldId id="282" r:id="rId3"/>
    <p:sldId id="460" r:id="rId4"/>
    <p:sldId id="483" r:id="rId5"/>
    <p:sldId id="484" r:id="rId6"/>
    <p:sldId id="469" r:id="rId7"/>
    <p:sldId id="485" r:id="rId8"/>
    <p:sldId id="486" r:id="rId9"/>
    <p:sldId id="477" r:id="rId10"/>
    <p:sldId id="479" r:id="rId11"/>
    <p:sldId id="487" r:id="rId12"/>
    <p:sldId id="278" r:id="rId13"/>
    <p:sldId id="273" r:id="rId14"/>
    <p:sldId id="274" r:id="rId15"/>
    <p:sldId id="275" r:id="rId16"/>
    <p:sldId id="276" r:id="rId1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B22C3F8C-7C3C-471F-8BFC-C71D47FE74E3}">
          <p14:sldIdLst>
            <p14:sldId id="256"/>
            <p14:sldId id="282"/>
            <p14:sldId id="460"/>
            <p14:sldId id="483"/>
            <p14:sldId id="484"/>
            <p14:sldId id="469"/>
            <p14:sldId id="485"/>
            <p14:sldId id="486"/>
            <p14:sldId id="477"/>
            <p14:sldId id="479"/>
            <p14:sldId id="487"/>
            <p14:sldId id="278"/>
            <p14:sldId id="273"/>
            <p14:sldId id="274"/>
            <p14:sldId id="275"/>
            <p14:sldId id="276"/>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1022F"/>
    <a:srgbClr val="160223"/>
    <a:srgbClr val="2C0346"/>
    <a:srgbClr val="3F003F"/>
    <a:srgbClr val="FFFF99"/>
    <a:srgbClr val="00003F"/>
    <a:srgbClr val="000066"/>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86C575D-ECF7-4EF6-A40F-8AC147AD7DF2}" v="13" dt="2024-09-24T12:03:35.29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736" autoAdjust="0"/>
    <p:restoredTop sz="94660"/>
  </p:normalViewPr>
  <p:slideViewPr>
    <p:cSldViewPr>
      <p:cViewPr varScale="1">
        <p:scale>
          <a:sx n="111" d="100"/>
          <a:sy n="111" d="100"/>
        </p:scale>
        <p:origin x="1668" y="102"/>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ouglas Harder" userId="2b8d8b750cb213a7" providerId="LiveId" clId="{186C575D-ECF7-4EF6-A40F-8AC147AD7DF2}"/>
    <pc:docChg chg="undo custSel modSld">
      <pc:chgData name="Douglas Harder" userId="2b8d8b750cb213a7" providerId="LiveId" clId="{186C575D-ECF7-4EF6-A40F-8AC147AD7DF2}" dt="2024-09-24T13:42:19.145" v="103" actId="20577"/>
      <pc:docMkLst>
        <pc:docMk/>
      </pc:docMkLst>
      <pc:sldChg chg="modSp mod">
        <pc:chgData name="Douglas Harder" userId="2b8d8b750cb213a7" providerId="LiveId" clId="{186C575D-ECF7-4EF6-A40F-8AC147AD7DF2}" dt="2024-09-24T13:42:19.145" v="103" actId="20577"/>
        <pc:sldMkLst>
          <pc:docMk/>
          <pc:sldMk cId="886795597" sldId="274"/>
        </pc:sldMkLst>
        <pc:spChg chg="mod">
          <ac:chgData name="Douglas Harder" userId="2b8d8b750cb213a7" providerId="LiveId" clId="{186C575D-ECF7-4EF6-A40F-8AC147AD7DF2}" dt="2024-09-24T13:42:19.145" v="103" actId="20577"/>
          <ac:spMkLst>
            <pc:docMk/>
            <pc:sldMk cId="886795597" sldId="274"/>
            <ac:spMk id="3" creationId="{00000000-0000-0000-0000-000000000000}"/>
          </ac:spMkLst>
        </pc:spChg>
      </pc:sldChg>
      <pc:sldChg chg="modSp mod">
        <pc:chgData name="Douglas Harder" userId="2b8d8b750cb213a7" providerId="LiveId" clId="{186C575D-ECF7-4EF6-A40F-8AC147AD7DF2}" dt="2024-09-24T12:03:05.935" v="19" actId="20577"/>
        <pc:sldMkLst>
          <pc:docMk/>
          <pc:sldMk cId="1472923553" sldId="460"/>
        </pc:sldMkLst>
        <pc:spChg chg="mod">
          <ac:chgData name="Douglas Harder" userId="2b8d8b750cb213a7" providerId="LiveId" clId="{186C575D-ECF7-4EF6-A40F-8AC147AD7DF2}" dt="2024-09-24T12:03:05.935" v="19" actId="20577"/>
          <ac:spMkLst>
            <pc:docMk/>
            <pc:sldMk cId="1472923553" sldId="460"/>
            <ac:spMk id="2" creationId="{00000000-0000-0000-0000-000000000000}"/>
          </ac:spMkLst>
        </pc:spChg>
      </pc:sldChg>
      <pc:sldChg chg="modSp mod">
        <pc:chgData name="Douglas Harder" userId="2b8d8b750cb213a7" providerId="LiveId" clId="{186C575D-ECF7-4EF6-A40F-8AC147AD7DF2}" dt="2024-09-24T12:03:09.871" v="23" actId="20577"/>
        <pc:sldMkLst>
          <pc:docMk/>
          <pc:sldMk cId="1624218854" sldId="483"/>
        </pc:sldMkLst>
        <pc:spChg chg="mod">
          <ac:chgData name="Douglas Harder" userId="2b8d8b750cb213a7" providerId="LiveId" clId="{186C575D-ECF7-4EF6-A40F-8AC147AD7DF2}" dt="2024-09-24T12:03:09.871" v="23" actId="20577"/>
          <ac:spMkLst>
            <pc:docMk/>
            <pc:sldMk cId="1624218854" sldId="483"/>
            <ac:spMk id="2" creationId="{00000000-0000-0000-0000-000000000000}"/>
          </ac:spMkLst>
        </pc:spChg>
        <pc:spChg chg="mod">
          <ac:chgData name="Douglas Harder" userId="2b8d8b750cb213a7" providerId="LiveId" clId="{186C575D-ECF7-4EF6-A40F-8AC147AD7DF2}" dt="2024-09-24T12:01:38.284" v="11" actId="20577"/>
          <ac:spMkLst>
            <pc:docMk/>
            <pc:sldMk cId="1624218854" sldId="483"/>
            <ac:spMk id="3" creationId="{00000000-0000-0000-0000-000000000000}"/>
          </ac:spMkLst>
        </pc:spChg>
      </pc:sldChg>
      <pc:sldChg chg="modSp mod">
        <pc:chgData name="Douglas Harder" userId="2b8d8b750cb213a7" providerId="LiveId" clId="{186C575D-ECF7-4EF6-A40F-8AC147AD7DF2}" dt="2024-09-24T12:03:00.399" v="15" actId="20577"/>
        <pc:sldMkLst>
          <pc:docMk/>
          <pc:sldMk cId="2497313433" sldId="484"/>
        </pc:sldMkLst>
        <pc:spChg chg="mod">
          <ac:chgData name="Douglas Harder" userId="2b8d8b750cb213a7" providerId="LiveId" clId="{186C575D-ECF7-4EF6-A40F-8AC147AD7DF2}" dt="2024-09-24T12:03:00.399" v="15" actId="20577"/>
          <ac:spMkLst>
            <pc:docMk/>
            <pc:sldMk cId="2497313433" sldId="484"/>
            <ac:spMk id="2" creationId="{00000000-0000-0000-0000-000000000000}"/>
          </ac:spMkLst>
        </pc:spChg>
      </pc:sldChg>
      <pc:sldChg chg="modSp">
        <pc:chgData name="Douglas Harder" userId="2b8d8b750cb213a7" providerId="LiveId" clId="{186C575D-ECF7-4EF6-A40F-8AC147AD7DF2}" dt="2024-09-24T12:03:35.294" v="24" actId="20577"/>
        <pc:sldMkLst>
          <pc:docMk/>
          <pc:sldMk cId="2998730539" sldId="485"/>
        </pc:sldMkLst>
        <pc:spChg chg="mod">
          <ac:chgData name="Douglas Harder" userId="2b8d8b750cb213a7" providerId="LiveId" clId="{186C575D-ECF7-4EF6-A40F-8AC147AD7DF2}" dt="2024-09-24T12:03:35.294" v="24" actId="20577"/>
          <ac:spMkLst>
            <pc:docMk/>
            <pc:sldMk cId="2998730539" sldId="485"/>
            <ac:spMk id="3"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CD216B2-ACBC-44B0-85F7-759020758E26}" type="datetimeFigureOut">
              <a:rPr lang="en-CA" smtClean="0"/>
              <a:t>2024-09-24</a:t>
            </a:fld>
            <a:endParaRPr lang="en-CA"/>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60ACAB6-06A0-453C-A925-AEEA3DA9F518}" type="slidenum">
              <a:rPr lang="en-CA" smtClean="0"/>
              <a:t>‹#›</a:t>
            </a:fld>
            <a:endParaRPr lang="en-CA"/>
          </a:p>
        </p:txBody>
      </p:sp>
    </p:spTree>
    <p:extLst>
      <p:ext uri="{BB962C8B-B14F-4D97-AF65-F5344CB8AC3E}">
        <p14:creationId xmlns:p14="http://schemas.microsoft.com/office/powerpoint/2010/main" val="20010639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4.png"/><Relationship Id="rId7" Type="http://schemas.openxmlformats.org/officeDocument/2006/relationships/image" Target="../media/image6.png"/><Relationship Id="rId2" Type="http://schemas.openxmlformats.org/officeDocument/2006/relationships/image" Target="../media/image3.JPG"/><Relationship Id="rId1" Type="http://schemas.openxmlformats.org/officeDocument/2006/relationships/slideMaster" Target="../slideMasters/slideMaster1.xml"/><Relationship Id="rId6" Type="http://schemas.microsoft.com/office/2007/relationships/hdphoto" Target="../media/hdphoto1.wdp"/><Relationship Id="rId5" Type="http://schemas.openxmlformats.org/officeDocument/2006/relationships/image" Target="../media/image5.png"/><Relationship Id="rId10" Type="http://schemas.microsoft.com/office/2007/relationships/hdphoto" Target="../media/hdphoto3.wdp"/><Relationship Id="rId4" Type="http://schemas.openxmlformats.org/officeDocument/2006/relationships/image" Target="../media/image2.png"/><Relationship Id="rId9" Type="http://schemas.openxmlformats.org/officeDocument/2006/relationships/image" Target="../media/image7.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635375"/>
            <a:ext cx="7772400" cy="1470025"/>
          </a:xfrm>
        </p:spPr>
        <p:txBody>
          <a:bodyPr/>
          <a:lstStyle>
            <a:lvl1pPr>
              <a:defRPr b="1"/>
            </a:lvl1pPr>
          </a:lstStyle>
          <a:p>
            <a:r>
              <a:rPr lang="en-US"/>
              <a:t>Click to edit Master title style</a:t>
            </a:r>
            <a:endParaRPr lang="en-CA"/>
          </a:p>
        </p:txBody>
      </p:sp>
      <p:sp>
        <p:nvSpPr>
          <p:cNvPr id="11" name="Text Box 14"/>
          <p:cNvSpPr txBox="1">
            <a:spLocks noChangeArrowheads="1"/>
          </p:cNvSpPr>
          <p:nvPr userDrawn="1"/>
        </p:nvSpPr>
        <p:spPr bwMode="auto">
          <a:xfrm>
            <a:off x="2286000" y="641092"/>
            <a:ext cx="6553200" cy="400089"/>
          </a:xfrm>
          <a:prstGeom prst="rect">
            <a:avLst/>
          </a:prstGeom>
          <a:noFill/>
          <a:ln w="9525">
            <a:noFill/>
            <a:miter lim="800000"/>
            <a:headEnd/>
            <a:tailEnd/>
          </a:ln>
          <a:effectLst>
            <a:outerShdw blurRad="50800" dist="25400" dir="2700000" algn="tl" rotWithShape="0">
              <a:prstClr val="black"/>
            </a:outerShdw>
          </a:effectLst>
        </p:spPr>
        <p:txBody>
          <a:bodyPr wrap="square" lIns="91423" tIns="45710" rIns="91423" bIns="45710" anchor="ctr">
            <a:spAutoFit/>
          </a:bodyPr>
          <a:lstStyle/>
          <a:p>
            <a:pPr algn="ctr" fontAlgn="auto">
              <a:spcBef>
                <a:spcPts val="0"/>
              </a:spcBef>
              <a:spcAft>
                <a:spcPts val="0"/>
              </a:spcAft>
              <a:defRPr/>
            </a:pPr>
            <a:r>
              <a:rPr lang="en-US" sz="2000" cap="small" baseline="0" dirty="0">
                <a:solidFill>
                  <a:schemeClr val="bg1"/>
                </a:solidFill>
                <a:latin typeface="Constantia" panose="02030602050306030303" pitchFamily="18" charset="0"/>
                <a:cs typeface="Arial" pitchFamily="34" charset="0"/>
              </a:rPr>
              <a:t>ne 112</a:t>
            </a:r>
            <a:r>
              <a:rPr lang="en-US" sz="2000" dirty="0">
                <a:solidFill>
                  <a:schemeClr val="bg1"/>
                </a:solidFill>
                <a:latin typeface="Georgia" panose="02040502050405020303" pitchFamily="18" charset="0"/>
                <a:cs typeface="Arial" pitchFamily="34" charset="0"/>
              </a:rPr>
              <a:t> </a:t>
            </a:r>
            <a:r>
              <a:rPr lang="en-US" sz="2000" i="1" dirty="0">
                <a:solidFill>
                  <a:schemeClr val="bg1"/>
                </a:solidFill>
                <a:latin typeface="Georgia" panose="02040502050405020303" pitchFamily="18" charset="0"/>
                <a:cs typeface="Arial" pitchFamily="34" charset="0"/>
              </a:rPr>
              <a:t>Linear algebra for nanotechnology engineering</a:t>
            </a:r>
          </a:p>
        </p:txBody>
      </p:sp>
      <p:sp>
        <p:nvSpPr>
          <p:cNvPr id="12" name="Text Box 14"/>
          <p:cNvSpPr txBox="1">
            <a:spLocks noChangeArrowheads="1"/>
          </p:cNvSpPr>
          <p:nvPr userDrawn="1"/>
        </p:nvSpPr>
        <p:spPr bwMode="auto">
          <a:xfrm>
            <a:off x="4724400" y="5758413"/>
            <a:ext cx="3886200" cy="744799"/>
          </a:xfrm>
          <a:prstGeom prst="rect">
            <a:avLst/>
          </a:prstGeom>
          <a:noFill/>
          <a:ln w="9525">
            <a:noFill/>
            <a:miter lim="800000"/>
            <a:headEnd/>
            <a:tailEnd/>
          </a:ln>
          <a:effectLst>
            <a:outerShdw blurRad="50800" dist="25400" dir="2700000" algn="tl" rotWithShape="0">
              <a:prstClr val="black"/>
            </a:outerShdw>
          </a:effectLst>
        </p:spPr>
        <p:txBody>
          <a:bodyPr wrap="square" lIns="91423" tIns="45710" rIns="91423" bIns="45710">
            <a:spAutoFit/>
          </a:bodyPr>
          <a:lstStyle/>
          <a:p>
            <a:pPr defTabSz="457112">
              <a:spcBef>
                <a:spcPct val="20000"/>
              </a:spcBef>
              <a:defRPr/>
            </a:pPr>
            <a:r>
              <a:rPr lang="en-US" sz="1600" b="0" kern="0" dirty="0">
                <a:solidFill>
                  <a:schemeClr val="bg1"/>
                </a:solidFill>
                <a:latin typeface="Georgia" panose="02040502050405020303" pitchFamily="18" charset="0"/>
                <a:ea typeface="ＭＳ Ｐゴシック" charset="-128"/>
                <a:cs typeface="Arial" pitchFamily="34" charset="0"/>
              </a:rPr>
              <a:t>Douglas Wilhelm Harder, LEL, </a:t>
            </a:r>
            <a:r>
              <a:rPr lang="en-US" sz="1600" b="0" kern="0" dirty="0" err="1">
                <a:solidFill>
                  <a:schemeClr val="bg1"/>
                </a:solidFill>
                <a:latin typeface="Georgia" panose="02040502050405020303" pitchFamily="18" charset="0"/>
                <a:ea typeface="ＭＳ Ｐゴシック" charset="-128"/>
                <a:cs typeface="Arial" pitchFamily="34" charset="0"/>
              </a:rPr>
              <a:t>M.Math</a:t>
            </a:r>
            <a:r>
              <a:rPr lang="en-US" sz="1600" b="0" kern="0" dirty="0">
                <a:solidFill>
                  <a:schemeClr val="bg1"/>
                </a:solidFill>
                <a:latin typeface="Georgia" panose="02040502050405020303" pitchFamily="18" charset="0"/>
                <a:ea typeface="ＭＳ Ｐゴシック" charset="-128"/>
                <a:cs typeface="Arial" pitchFamily="34" charset="0"/>
              </a:rPr>
              <a:t>.</a:t>
            </a:r>
          </a:p>
          <a:p>
            <a:pPr defTabSz="457112">
              <a:spcBef>
                <a:spcPct val="20000"/>
              </a:spcBef>
              <a:defRPr/>
            </a:pPr>
            <a:r>
              <a:rPr lang="en-US" sz="1100" kern="0" dirty="0">
                <a:solidFill>
                  <a:schemeClr val="bg1"/>
                </a:solidFill>
                <a:latin typeface="Georgia" panose="02040502050405020303" pitchFamily="18" charset="0"/>
                <a:ea typeface="ＭＳ Ｐゴシック" charset="-128"/>
                <a:cs typeface="Arial" pitchFamily="34" charset="0"/>
              </a:rPr>
              <a:t>dwharder@uwaterloo.ca</a:t>
            </a:r>
          </a:p>
          <a:p>
            <a:pPr defTabSz="457112">
              <a:spcBef>
                <a:spcPct val="20000"/>
              </a:spcBef>
              <a:defRPr/>
            </a:pPr>
            <a:r>
              <a:rPr lang="en-US" sz="1100" kern="0" dirty="0">
                <a:solidFill>
                  <a:schemeClr val="bg1"/>
                </a:solidFill>
                <a:latin typeface="Georgia" panose="02040502050405020303" pitchFamily="18" charset="0"/>
                <a:ea typeface="ＭＳ Ｐゴシック" charset="-128"/>
                <a:cs typeface="Arial" pitchFamily="34" charset="0"/>
              </a:rPr>
              <a:t>dwharder@gmail.com</a:t>
            </a:r>
            <a:endParaRPr lang="en-US" sz="1050" kern="0" dirty="0">
              <a:solidFill>
                <a:schemeClr val="bg1"/>
              </a:solidFill>
              <a:latin typeface="Georgia" panose="02040502050405020303" pitchFamily="18" charset="0"/>
              <a:ea typeface="ＭＳ Ｐゴシック" charset="-128"/>
              <a:cs typeface="Arial" pitchFamily="34" charset="0"/>
            </a:endParaRPr>
          </a:p>
        </p:txBody>
      </p:sp>
      <p:pic>
        <p:nvPicPr>
          <p:cNvPr id="13"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tretch>
            <a:fillRect/>
          </a:stretch>
        </p:blipFill>
        <p:spPr bwMode="auto">
          <a:xfrm>
            <a:off x="251520" y="6257914"/>
            <a:ext cx="1272512" cy="411446"/>
          </a:xfrm>
          <a:prstGeom prst="rect">
            <a:avLst/>
          </a:prstGeom>
          <a:noFill/>
          <a:ln w="9525">
            <a:noFill/>
            <a:miter lim="800000"/>
            <a:headEnd/>
            <a:tailEnd/>
          </a:ln>
        </p:spPr>
      </p:pic>
      <p:pic>
        <p:nvPicPr>
          <p:cNvPr id="14" name="Picture 3"/>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36511" y="-27384"/>
            <a:ext cx="2699345" cy="9268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338" name="Picture 2" descr="C:\Users\Douglas\Desktop\mcpl.png"/>
          <p:cNvPicPr>
            <a:picLocks noChangeAspect="1" noChangeArrowheads="1"/>
          </p:cNvPicPr>
          <p:nvPr userDrawn="1"/>
        </p:nvPicPr>
        <p:blipFill>
          <a:blip r:embed="rId5" cstate="print">
            <a:extLst>
              <a:ext uri="{BEBA8EAE-BF5A-486C-A8C5-ECC9F3942E4B}">
                <a14:imgProps xmlns:a14="http://schemas.microsoft.com/office/drawing/2010/main">
                  <a14:imgLayer r:embed="rId6">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7629728" y="6089233"/>
            <a:ext cx="304800" cy="298449"/>
          </a:xfrm>
          <a:prstGeom prst="rect">
            <a:avLst/>
          </a:prstGeom>
          <a:noFill/>
          <a:extLst>
            <a:ext uri="{909E8E84-426E-40DD-AFC4-6F175D3DCCD1}">
              <a14:hiddenFill xmlns:a14="http://schemas.microsoft.com/office/drawing/2010/main">
                <a:solidFill>
                  <a:srgbClr val="FFFFFF"/>
                </a:solidFill>
              </a14:hiddenFill>
            </a:ext>
          </a:extLst>
        </p:spPr>
      </p:pic>
      <p:pic>
        <p:nvPicPr>
          <p:cNvPr id="14339" name="Picture 3" descr="C:\Users\Douglas\Desktop\linc.gif"/>
          <p:cNvPicPr>
            <a:picLocks noChangeAspect="1" noChangeArrowheads="1"/>
          </p:cNvPicPr>
          <p:nvPr userDrawn="1"/>
        </p:nvPicPr>
        <p:blipFill>
          <a:blip r:embed="rId7" cstate="print">
            <a:extLst>
              <a:ext uri="{BEBA8EAE-BF5A-486C-A8C5-ECC9F3942E4B}">
                <a14:imgProps xmlns:a14="http://schemas.microsoft.com/office/drawing/2010/main">
                  <a14:imgLayer r:embed="rId8">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137220" y="5410200"/>
            <a:ext cx="274922" cy="353348"/>
          </a:xfrm>
          <a:prstGeom prst="rect">
            <a:avLst/>
          </a:prstGeom>
          <a:noFill/>
          <a:extLst>
            <a:ext uri="{909E8E84-426E-40DD-AFC4-6F175D3DCCD1}">
              <a14:hiddenFill xmlns:a14="http://schemas.microsoft.com/office/drawing/2010/main">
                <a:solidFill>
                  <a:srgbClr val="FFFFFF"/>
                </a:solidFill>
              </a14:hiddenFill>
            </a:ext>
          </a:extLst>
        </p:spPr>
      </p:pic>
      <p:pic>
        <p:nvPicPr>
          <p:cNvPr id="14341" name="Picture 5" descr="C:\Users\Douglas\Desktop\Intelligence_Branch_(Canadian_Forces)_badge.png"/>
          <p:cNvPicPr>
            <a:picLocks noChangeAspect="1" noChangeArrowheads="1"/>
          </p:cNvPicPr>
          <p:nvPr userDrawn="1"/>
        </p:nvPicPr>
        <p:blipFill>
          <a:blip r:embed="rId9" cstate="print">
            <a:extLst>
              <a:ext uri="{BEBA8EAE-BF5A-486C-A8C5-ECC9F3942E4B}">
                <a14:imgProps xmlns:a14="http://schemas.microsoft.com/office/drawing/2010/main">
                  <a14:imgLayer r:embed="rId10">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2662834" y="380301"/>
            <a:ext cx="271006" cy="3489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12671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mbria" panose="02040503050406030204" pitchFamily="18" charset="0"/>
                <a:ea typeface="Cambria" panose="02040503050406030204" pitchFamily="18" charset="0"/>
              </a:defRPr>
            </a:lvl1pPr>
          </a:lstStyle>
          <a:p>
            <a:r>
              <a:rPr lang="en-US" dirty="0"/>
              <a:t>Click to edit Master title style</a:t>
            </a:r>
            <a:endParaRPr lang="en-CA" dirty="0"/>
          </a:p>
        </p:txBody>
      </p:sp>
      <p:sp>
        <p:nvSpPr>
          <p:cNvPr id="3" name="Content Placeholder 2"/>
          <p:cNvSpPr>
            <a:spLocks noGrp="1"/>
          </p:cNvSpPr>
          <p:nvPr>
            <p:ph idx="1"/>
          </p:nvPr>
        </p:nvSpPr>
        <p:spPr/>
        <p:txBody>
          <a:bodyPr/>
          <a:lstStyle>
            <a:lvl1pPr>
              <a:defRPr>
                <a:latin typeface="Cambria" panose="02040503050406030204" pitchFamily="18" charset="0"/>
                <a:ea typeface="Cambria" panose="02040503050406030204" pitchFamily="18" charset="0"/>
              </a:defRPr>
            </a:lvl1pPr>
            <a:lvl2pPr>
              <a:defRPr>
                <a:latin typeface="Cambria" panose="02040503050406030204" pitchFamily="18" charset="0"/>
                <a:ea typeface="Cambria" panose="02040503050406030204" pitchFamily="18" charset="0"/>
              </a:defRPr>
            </a:lvl2pPr>
            <a:lvl3pPr>
              <a:defRPr>
                <a:latin typeface="Cambria" panose="02040503050406030204" pitchFamily="18" charset="0"/>
                <a:ea typeface="Cambria" panose="02040503050406030204" pitchFamily="18" charset="0"/>
              </a:defRPr>
            </a:lvl3pPr>
            <a:lvl4pPr>
              <a:defRPr>
                <a:latin typeface="Cambria" panose="02040503050406030204" pitchFamily="18" charset="0"/>
                <a:ea typeface="Cambria" panose="02040503050406030204" pitchFamily="18" charset="0"/>
              </a:defRPr>
            </a:lvl4pPr>
            <a:lvl5pPr>
              <a:defRPr>
                <a:latin typeface="Cambria" panose="02040503050406030204" pitchFamily="18" charset="0"/>
                <a:ea typeface="Cambria" panose="02040503050406030204" pitchFamily="18"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5" name="Footer Placeholder 4"/>
          <p:cNvSpPr>
            <a:spLocks noGrp="1"/>
          </p:cNvSpPr>
          <p:nvPr>
            <p:ph type="ftr" sz="quarter" idx="11"/>
          </p:nvPr>
        </p:nvSpPr>
        <p:spPr/>
        <p:txBody>
          <a:bodyPr/>
          <a:lstStyle>
            <a:lvl1pPr>
              <a:defRPr>
                <a:latin typeface="Cambria" panose="02040503050406030204" pitchFamily="18" charset="0"/>
                <a:ea typeface="Cambria" panose="02040503050406030204" pitchFamily="18" charset="0"/>
              </a:defRPr>
            </a:lvl1pPr>
          </a:lstStyle>
          <a:p>
            <a:r>
              <a:rPr lang="en-CA"/>
              <a:t>A review of sets</a:t>
            </a:r>
          </a:p>
        </p:txBody>
      </p:sp>
      <p:sp>
        <p:nvSpPr>
          <p:cNvPr id="6" name="Slide Number Placeholder 5"/>
          <p:cNvSpPr>
            <a:spLocks noGrp="1"/>
          </p:cNvSpPr>
          <p:nvPr>
            <p:ph type="sldNum" sz="quarter" idx="12"/>
          </p:nvPr>
        </p:nvSpPr>
        <p:spPr>
          <a:xfrm>
            <a:off x="7239000" y="6356350"/>
            <a:ext cx="1066800" cy="365125"/>
          </a:xfrm>
        </p:spPr>
        <p:txBody>
          <a:bodyPr/>
          <a:lstStyle>
            <a:lvl1pPr>
              <a:defRPr>
                <a:latin typeface="Bookman Old Style" panose="02050604050505020204" pitchFamily="18" charset="0"/>
              </a:defRPr>
            </a:lvl1pPr>
          </a:lstStyle>
          <a:p>
            <a:fld id="{42EF6DC8-DA9C-4533-8A40-BB00A2545AF8}" type="slidenum">
              <a:rPr lang="en-CA" smtClean="0"/>
              <a:pPr/>
              <a:t>‹#›</a:t>
            </a:fld>
            <a:endParaRPr lang="en-CA"/>
          </a:p>
        </p:txBody>
      </p:sp>
    </p:spTree>
    <p:extLst>
      <p:ext uri="{BB962C8B-B14F-4D97-AF65-F5344CB8AC3E}">
        <p14:creationId xmlns:p14="http://schemas.microsoft.com/office/powerpoint/2010/main" val="35492794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dirty="0"/>
              <a:t>Click to edit Master title style</a:t>
            </a:r>
            <a:endParaRPr lang="en-CA"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rgbClr val="FFFF99"/>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5" name="Footer Placeholder 4"/>
          <p:cNvSpPr>
            <a:spLocks noGrp="1"/>
          </p:cNvSpPr>
          <p:nvPr>
            <p:ph type="ftr" sz="quarter" idx="11"/>
          </p:nvPr>
        </p:nvSpPr>
        <p:spPr/>
        <p:txBody>
          <a:bodyPr/>
          <a:lstStyle/>
          <a:p>
            <a:r>
              <a:rPr lang="en-CA"/>
              <a:t>A review of sets</a:t>
            </a:r>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502879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Content Placeholder 2"/>
          <p:cNvSpPr>
            <a:spLocks noGrp="1"/>
          </p:cNvSpPr>
          <p:nvPr>
            <p:ph sz="half" idx="1"/>
          </p:nvPr>
        </p:nvSpPr>
        <p:spPr>
          <a:xfrm>
            <a:off x="457200" y="1600200"/>
            <a:ext cx="4038600" cy="4525963"/>
          </a:xfrm>
        </p:spPr>
        <p:txBody>
          <a:bodyPr/>
          <a:lstStyle>
            <a:lvl1pPr>
              <a:defRPr sz="2200"/>
            </a:lvl1pPr>
            <a:lvl2pPr>
              <a:defRPr sz="2100"/>
            </a:lvl2pPr>
            <a:lvl3pPr>
              <a:defRPr sz="2000"/>
            </a:lvl3pPr>
            <a:lvl4pPr>
              <a:defRPr sz="19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4" name="Content Placeholder 3"/>
          <p:cNvSpPr>
            <a:spLocks noGrp="1"/>
          </p:cNvSpPr>
          <p:nvPr>
            <p:ph sz="half" idx="2"/>
          </p:nvPr>
        </p:nvSpPr>
        <p:spPr>
          <a:xfrm>
            <a:off x="4648200" y="1600200"/>
            <a:ext cx="4038600" cy="4525963"/>
          </a:xfrm>
        </p:spPr>
        <p:txBody>
          <a:bodyPr/>
          <a:lstStyle>
            <a:lvl1pPr>
              <a:defRPr sz="2200"/>
            </a:lvl1pPr>
            <a:lvl2pPr>
              <a:defRPr sz="2100"/>
            </a:lvl2pPr>
            <a:lvl3pPr>
              <a:defRPr sz="2000"/>
            </a:lvl3pPr>
            <a:lvl4pPr>
              <a:defRPr sz="19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6" name="Footer Placeholder 5"/>
          <p:cNvSpPr>
            <a:spLocks noGrp="1"/>
          </p:cNvSpPr>
          <p:nvPr>
            <p:ph type="ftr" sz="quarter" idx="11"/>
          </p:nvPr>
        </p:nvSpPr>
        <p:spPr/>
        <p:txBody>
          <a:bodyPr/>
          <a:lstStyle/>
          <a:p>
            <a:r>
              <a:rPr lang="en-CA"/>
              <a:t>A review of sets</a:t>
            </a:r>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9841951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C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8" name="Footer Placeholder 7"/>
          <p:cNvSpPr>
            <a:spLocks noGrp="1"/>
          </p:cNvSpPr>
          <p:nvPr>
            <p:ph type="ftr" sz="quarter" idx="11"/>
          </p:nvPr>
        </p:nvSpPr>
        <p:spPr/>
        <p:txBody>
          <a:bodyPr/>
          <a:lstStyle/>
          <a:p>
            <a:r>
              <a:rPr lang="en-CA"/>
              <a:t>A review of sets</a:t>
            </a:r>
          </a:p>
        </p:txBody>
      </p:sp>
      <p:sp>
        <p:nvSpPr>
          <p:cNvPr id="9" name="Slide Number Placeholder 8"/>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40194960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4" name="Footer Placeholder 3"/>
          <p:cNvSpPr>
            <a:spLocks noGrp="1"/>
          </p:cNvSpPr>
          <p:nvPr>
            <p:ph type="ftr" sz="quarter" idx="11"/>
          </p:nvPr>
        </p:nvSpPr>
        <p:spPr/>
        <p:txBody>
          <a:bodyPr/>
          <a:lstStyle/>
          <a:p>
            <a:r>
              <a:rPr lang="en-CA"/>
              <a:t>A review of sets</a:t>
            </a:r>
          </a:p>
        </p:txBody>
      </p:sp>
      <p:sp>
        <p:nvSpPr>
          <p:cNvPr id="5" name="Slide Number Placeholder 4"/>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2452596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CA"/>
              <a:t>A review of sets</a:t>
            </a:r>
          </a:p>
        </p:txBody>
      </p:sp>
      <p:sp>
        <p:nvSpPr>
          <p:cNvPr id="4" name="Slide Number Placeholder 3"/>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9197145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C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r>
              <a:rPr lang="en-CA"/>
              <a:t>A review of sets</a:t>
            </a:r>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1872226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C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r>
              <a:rPr lang="en-CA"/>
              <a:t>A review of sets</a:t>
            </a:r>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9445017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Footer Placeholder 4"/>
          <p:cNvSpPr>
            <a:spLocks noGrp="1"/>
          </p:cNvSpPr>
          <p:nvPr>
            <p:ph type="ftr" sz="quarter" idx="11"/>
          </p:nvPr>
        </p:nvSpPr>
        <p:spPr/>
        <p:txBody>
          <a:bodyPr/>
          <a:lstStyle/>
          <a:p>
            <a:r>
              <a:rPr lang="en-CA"/>
              <a:t>A review of sets</a:t>
            </a:r>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245290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C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Footer Placeholder 4"/>
          <p:cNvSpPr>
            <a:spLocks noGrp="1"/>
          </p:cNvSpPr>
          <p:nvPr>
            <p:ph type="ftr" sz="quarter" idx="11"/>
          </p:nvPr>
        </p:nvSpPr>
        <p:spPr/>
        <p:txBody>
          <a:bodyPr/>
          <a:lstStyle/>
          <a:p>
            <a:r>
              <a:rPr lang="en-CA"/>
              <a:t>A review of sets</a:t>
            </a:r>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38854861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a:t>Click to edit Master title style</a:t>
            </a:r>
            <a:endParaRPr lang="en-CA"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5" name="Footer Placeholder 4"/>
          <p:cNvSpPr>
            <a:spLocks noGrp="1"/>
          </p:cNvSpPr>
          <p:nvPr>
            <p:ph type="ftr" sz="quarter" idx="3"/>
          </p:nvPr>
        </p:nvSpPr>
        <p:spPr>
          <a:xfrm>
            <a:off x="3505200" y="76200"/>
            <a:ext cx="4800600" cy="365125"/>
          </a:xfrm>
          <a:prstGeom prst="rect">
            <a:avLst/>
          </a:prstGeom>
        </p:spPr>
        <p:txBody>
          <a:bodyPr vert="horz" lIns="91440" tIns="45720" rIns="91440" bIns="45720" rtlCol="0" anchor="ctr"/>
          <a:lstStyle>
            <a:lvl1pPr algn="r">
              <a:defRPr sz="1600" b="0">
                <a:solidFill>
                  <a:schemeClr val="bg1"/>
                </a:solidFill>
                <a:latin typeface="Times New Roman" panose="02020603050405020304" pitchFamily="18" charset="0"/>
                <a:cs typeface="Times New Roman" panose="02020603050405020304" pitchFamily="18" charset="0"/>
              </a:defRPr>
            </a:lvl1pPr>
          </a:lstStyle>
          <a:p>
            <a:r>
              <a:rPr lang="en-CA"/>
              <a:t>A review of sets</a:t>
            </a:r>
            <a:endParaRPr lang="en-CA" dirty="0"/>
          </a:p>
        </p:txBody>
      </p:sp>
      <p:sp>
        <p:nvSpPr>
          <p:cNvPr id="6" name="Slide Number Placeholder 5"/>
          <p:cNvSpPr>
            <a:spLocks noGrp="1"/>
          </p:cNvSpPr>
          <p:nvPr>
            <p:ph type="sldNum" sz="quarter" idx="4"/>
          </p:nvPr>
        </p:nvSpPr>
        <p:spPr>
          <a:xfrm>
            <a:off x="7620000" y="6356350"/>
            <a:ext cx="1066800" cy="365125"/>
          </a:xfrm>
          <a:prstGeom prst="rect">
            <a:avLst/>
          </a:prstGeom>
        </p:spPr>
        <p:txBody>
          <a:bodyPr vert="horz" lIns="91440" tIns="45720" rIns="91440" bIns="45720" rtlCol="0" anchor="ctr"/>
          <a:lstStyle>
            <a:lvl1pPr algn="r">
              <a:defRPr sz="1200" b="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a:lstStyle>
          <a:p>
            <a:fld id="{42EF6DC8-DA9C-4533-8A40-BB00A2545AF8}" type="slidenum">
              <a:rPr lang="en-CA" smtClean="0"/>
              <a:pPr/>
              <a:t>‹#›</a:t>
            </a:fld>
            <a:endParaRPr lang="en-CA"/>
          </a:p>
        </p:txBody>
      </p:sp>
      <p:pic>
        <p:nvPicPr>
          <p:cNvPr id="7" name="Picture 3"/>
          <p:cNvPicPr>
            <a:picLocks noChangeAspect="1" noChangeArrowheads="1"/>
          </p:cNvPicPr>
          <p:nvPr/>
        </p:nvPicPr>
        <p:blipFill rotWithShape="1">
          <a:blip r:embed="rId14" cstate="print">
            <a:extLst>
              <a:ext uri="{28A0092B-C50C-407E-A947-70E740481C1C}">
                <a14:useLocalDpi xmlns:a14="http://schemas.microsoft.com/office/drawing/2010/main" val="0"/>
              </a:ext>
            </a:extLst>
          </a:blip>
          <a:srcRect r="75223"/>
          <a:stretch/>
        </p:blipFill>
        <p:spPr bwMode="auto">
          <a:xfrm>
            <a:off x="-36511" y="-27384"/>
            <a:ext cx="668809" cy="9268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9142257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ctr" defTabSz="914400" rtl="0" eaLnBrk="1" latinLnBrk="0" hangingPunct="1">
        <a:spcBef>
          <a:spcPct val="0"/>
        </a:spcBef>
        <a:buNone/>
        <a:defRPr sz="32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p:titleStyle>
    <p:bodyStyle>
      <a:lvl1pPr marL="342900" indent="-342900" algn="l" defTabSz="914400" rtl="0" eaLnBrk="1" latinLnBrk="0" hangingPunct="1">
        <a:spcBef>
          <a:spcPct val="20000"/>
        </a:spcBef>
        <a:buFont typeface="Arial" panose="020B0604020202020204" pitchFamily="34" charset="0"/>
        <a:buChar char="•"/>
        <a:defRPr sz="22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a:lvl2pPr marL="742950" indent="-285750" algn="l" defTabSz="914400" rtl="0" eaLnBrk="1" latinLnBrk="0" hangingPunct="1">
        <a:spcBef>
          <a:spcPct val="20000"/>
        </a:spcBef>
        <a:buFont typeface="Arial" panose="020B0604020202020204" pitchFamily="34" charset="0"/>
        <a:buChar char="–"/>
        <a:defRPr sz="21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2pPr>
      <a:lvl3pPr marL="1143000" indent="-228600" algn="l" defTabSz="914400" rtl="0" eaLnBrk="1" latinLnBrk="0" hangingPunct="1">
        <a:spcBef>
          <a:spcPct val="20000"/>
        </a:spcBef>
        <a:buFont typeface="Arial" panose="020B0604020202020204" pitchFamily="34" charset="0"/>
        <a:buChar char="•"/>
        <a:defRPr sz="20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3pPr>
      <a:lvl4pPr marL="1600200" indent="-228600" algn="l" defTabSz="914400" rtl="0" eaLnBrk="1" latinLnBrk="0" hangingPunct="1">
        <a:spcBef>
          <a:spcPct val="20000"/>
        </a:spcBef>
        <a:buFont typeface="Arial" panose="020B0604020202020204" pitchFamily="34" charset="0"/>
        <a:buChar char="–"/>
        <a:defRPr sz="19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4pPr>
      <a:lvl5pPr marL="2057400" indent="-228600" algn="l" defTabSz="914400" rtl="0" eaLnBrk="1" latinLnBrk="0" hangingPunct="1">
        <a:spcBef>
          <a:spcPct val="20000"/>
        </a:spcBef>
        <a:buFont typeface="Arial" panose="020B0604020202020204" pitchFamily="34" charset="0"/>
        <a:buChar char="»"/>
        <a:defRPr sz="18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wav"/><Relationship Id="rId1" Type="http://schemas.microsoft.com/office/2007/relationships/media" Target="../media/media1.wav"/><Relationship Id="rId4" Type="http://schemas.openxmlformats.org/officeDocument/2006/relationships/image" Target="../media/image8.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wav"/><Relationship Id="rId1" Type="http://schemas.microsoft.com/office/2007/relationships/media" Target="../media/media2.wav"/><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3" Type="http://schemas.openxmlformats.org/officeDocument/2006/relationships/audio" Target="../media/media3.wav"/><Relationship Id="rId7" Type="http://schemas.openxmlformats.org/officeDocument/2006/relationships/image" Target="../media/image8.png"/><Relationship Id="rId2" Type="http://schemas.microsoft.com/office/2007/relationships/media" Target="../media/media3.wav"/><Relationship Id="rId1" Type="http://schemas.openxmlformats.org/officeDocument/2006/relationships/tags" Target="../tags/tag1.xml"/><Relationship Id="rId6" Type="http://schemas.openxmlformats.org/officeDocument/2006/relationships/image" Target="../media/image9.wmf"/><Relationship Id="rId5" Type="http://schemas.openxmlformats.org/officeDocument/2006/relationships/oleObject" Target="../embeddings/oleObject1.bin"/><Relationship Id="rId4"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audio" Target="../media/media4.wav"/><Relationship Id="rId7" Type="http://schemas.openxmlformats.org/officeDocument/2006/relationships/image" Target="../media/image11.png"/><Relationship Id="rId2" Type="http://schemas.microsoft.com/office/2007/relationships/media" Target="../media/media4.wav"/><Relationship Id="rId1" Type="http://schemas.openxmlformats.org/officeDocument/2006/relationships/tags" Target="../tags/tag2.xml"/><Relationship Id="rId6" Type="http://schemas.openxmlformats.org/officeDocument/2006/relationships/image" Target="../media/image10.wmf"/><Relationship Id="rId5" Type="http://schemas.openxmlformats.org/officeDocument/2006/relationships/oleObject" Target="../embeddings/oleObject2.bin"/><Relationship Id="rId4"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image" Target="../media/image13.wmf"/><Relationship Id="rId3" Type="http://schemas.openxmlformats.org/officeDocument/2006/relationships/audio" Target="../media/media5.wav"/><Relationship Id="rId7" Type="http://schemas.openxmlformats.org/officeDocument/2006/relationships/oleObject" Target="../embeddings/oleObject4.bin"/><Relationship Id="rId2" Type="http://schemas.microsoft.com/office/2007/relationships/media" Target="../media/media5.wav"/><Relationship Id="rId1" Type="http://schemas.openxmlformats.org/officeDocument/2006/relationships/tags" Target="../tags/tag3.xml"/><Relationship Id="rId6" Type="http://schemas.openxmlformats.org/officeDocument/2006/relationships/image" Target="../media/image12.wmf"/><Relationship Id="rId11" Type="http://schemas.openxmlformats.org/officeDocument/2006/relationships/image" Target="../media/image16.png"/><Relationship Id="rId5" Type="http://schemas.openxmlformats.org/officeDocument/2006/relationships/oleObject" Target="../embeddings/oleObject3.bin"/><Relationship Id="rId10" Type="http://schemas.openxmlformats.org/officeDocument/2006/relationships/image" Target="../media/image15.png"/><Relationship Id="rId4" Type="http://schemas.openxmlformats.org/officeDocument/2006/relationships/slideLayout" Target="../slideLayouts/slideLayout2.xml"/><Relationship Id="rId9" Type="http://schemas.openxmlformats.org/officeDocument/2006/relationships/image" Target="../media/image14.png"/></Relationships>
</file>

<file path=ppt/slides/_rels/slide6.xml.rels><?xml version="1.0" encoding="UTF-8" standalone="yes"?>
<Relationships xmlns="http://schemas.openxmlformats.org/package/2006/relationships"><Relationship Id="rId8" Type="http://schemas.openxmlformats.org/officeDocument/2006/relationships/image" Target="../media/image18.wmf"/><Relationship Id="rId13" Type="http://schemas.openxmlformats.org/officeDocument/2006/relationships/image" Target="../media/image8.png"/><Relationship Id="rId3" Type="http://schemas.openxmlformats.org/officeDocument/2006/relationships/audio" Target="../media/media6.wav"/><Relationship Id="rId7" Type="http://schemas.openxmlformats.org/officeDocument/2006/relationships/oleObject" Target="../embeddings/oleObject6.bin"/><Relationship Id="rId12" Type="http://schemas.openxmlformats.org/officeDocument/2006/relationships/image" Target="../media/image20.wmf"/><Relationship Id="rId2" Type="http://schemas.microsoft.com/office/2007/relationships/media" Target="../media/media6.wav"/><Relationship Id="rId1" Type="http://schemas.openxmlformats.org/officeDocument/2006/relationships/tags" Target="../tags/tag4.xml"/><Relationship Id="rId6" Type="http://schemas.openxmlformats.org/officeDocument/2006/relationships/image" Target="../media/image17.wmf"/><Relationship Id="rId11" Type="http://schemas.openxmlformats.org/officeDocument/2006/relationships/oleObject" Target="../embeddings/oleObject8.bin"/><Relationship Id="rId5" Type="http://schemas.openxmlformats.org/officeDocument/2006/relationships/oleObject" Target="../embeddings/oleObject5.bin"/><Relationship Id="rId10" Type="http://schemas.openxmlformats.org/officeDocument/2006/relationships/image" Target="../media/image19.wmf"/><Relationship Id="rId4" Type="http://schemas.openxmlformats.org/officeDocument/2006/relationships/slideLayout" Target="../slideLayouts/slideLayout2.xml"/><Relationship Id="rId9" Type="http://schemas.openxmlformats.org/officeDocument/2006/relationships/oleObject" Target="../embeddings/oleObject7.bin"/></Relationships>
</file>

<file path=ppt/slides/_rels/slide7.xml.rels><?xml version="1.0" encoding="UTF-8" standalone="yes"?>
<Relationships xmlns="http://schemas.openxmlformats.org/package/2006/relationships"><Relationship Id="rId3" Type="http://schemas.openxmlformats.org/officeDocument/2006/relationships/audio" Target="../media/media7.wav"/><Relationship Id="rId2" Type="http://schemas.microsoft.com/office/2007/relationships/media" Target="../media/media7.wav"/><Relationship Id="rId1" Type="http://schemas.openxmlformats.org/officeDocument/2006/relationships/tags" Target="../tags/tag5.xml"/><Relationship Id="rId5" Type="http://schemas.openxmlformats.org/officeDocument/2006/relationships/image" Target="../media/image8.png"/><Relationship Id="rId4"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openxmlformats.org/officeDocument/2006/relationships/image" Target="../media/image22.wmf"/><Relationship Id="rId3" Type="http://schemas.openxmlformats.org/officeDocument/2006/relationships/audio" Target="../media/media8.wav"/><Relationship Id="rId7" Type="http://schemas.openxmlformats.org/officeDocument/2006/relationships/oleObject" Target="../embeddings/oleObject10.bin"/><Relationship Id="rId2" Type="http://schemas.microsoft.com/office/2007/relationships/media" Target="../media/media8.wav"/><Relationship Id="rId1" Type="http://schemas.openxmlformats.org/officeDocument/2006/relationships/tags" Target="../tags/tag6.xml"/><Relationship Id="rId6" Type="http://schemas.openxmlformats.org/officeDocument/2006/relationships/image" Target="../media/image21.wmf"/><Relationship Id="rId11" Type="http://schemas.openxmlformats.org/officeDocument/2006/relationships/image" Target="../media/image24.png"/><Relationship Id="rId5" Type="http://schemas.openxmlformats.org/officeDocument/2006/relationships/oleObject" Target="../embeddings/oleObject9.bin"/><Relationship Id="rId10" Type="http://schemas.openxmlformats.org/officeDocument/2006/relationships/image" Target="../media/image23.wmf"/><Relationship Id="rId4" Type="http://schemas.openxmlformats.org/officeDocument/2006/relationships/slideLayout" Target="../slideLayouts/slideLayout2.xml"/><Relationship Id="rId9" Type="http://schemas.openxmlformats.org/officeDocument/2006/relationships/oleObject" Target="../embeddings/oleObject11.bin"/></Relationships>
</file>

<file path=ppt/slides/_rels/slide9.xml.rels><?xml version="1.0" encoding="UTF-8" standalone="yes"?>
<Relationships xmlns="http://schemas.openxmlformats.org/package/2006/relationships"><Relationship Id="rId3" Type="http://schemas.openxmlformats.org/officeDocument/2006/relationships/audio" Target="../media/media9.wav"/><Relationship Id="rId2" Type="http://schemas.microsoft.com/office/2007/relationships/media" Target="../media/media9.wav"/><Relationship Id="rId1" Type="http://schemas.openxmlformats.org/officeDocument/2006/relationships/tags" Target="../tags/tag7.xml"/><Relationship Id="rId5" Type="http://schemas.openxmlformats.org/officeDocument/2006/relationships/image" Target="../media/image25.png"/><Relationship Id="rId4"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openxmlformats.org/officeDocument/2006/relationships/image" Target="../media/image27.wmf"/><Relationship Id="rId13" Type="http://schemas.openxmlformats.org/officeDocument/2006/relationships/oleObject" Target="../embeddings/oleObject16.bin"/><Relationship Id="rId3" Type="http://schemas.openxmlformats.org/officeDocument/2006/relationships/audio" Target="../media/media10.wav"/><Relationship Id="rId7" Type="http://schemas.openxmlformats.org/officeDocument/2006/relationships/oleObject" Target="../embeddings/oleObject13.bin"/><Relationship Id="rId12" Type="http://schemas.openxmlformats.org/officeDocument/2006/relationships/image" Target="../media/image29.wmf"/><Relationship Id="rId17" Type="http://schemas.openxmlformats.org/officeDocument/2006/relationships/image" Target="../media/image32.png"/><Relationship Id="rId2" Type="http://schemas.microsoft.com/office/2007/relationships/media" Target="../media/media10.wav"/><Relationship Id="rId16" Type="http://schemas.openxmlformats.org/officeDocument/2006/relationships/image" Target="../media/image31.wmf"/><Relationship Id="rId1" Type="http://schemas.openxmlformats.org/officeDocument/2006/relationships/tags" Target="../tags/tag8.xml"/><Relationship Id="rId6" Type="http://schemas.openxmlformats.org/officeDocument/2006/relationships/image" Target="../media/image26.wmf"/><Relationship Id="rId11" Type="http://schemas.openxmlformats.org/officeDocument/2006/relationships/oleObject" Target="../embeddings/oleObject15.bin"/><Relationship Id="rId5" Type="http://schemas.openxmlformats.org/officeDocument/2006/relationships/oleObject" Target="../embeddings/oleObject12.bin"/><Relationship Id="rId15" Type="http://schemas.openxmlformats.org/officeDocument/2006/relationships/oleObject" Target="../embeddings/oleObject17.bin"/><Relationship Id="rId10" Type="http://schemas.openxmlformats.org/officeDocument/2006/relationships/image" Target="../media/image28.wmf"/><Relationship Id="rId4" Type="http://schemas.openxmlformats.org/officeDocument/2006/relationships/slideLayout" Target="../slideLayouts/slideLayout2.xml"/><Relationship Id="rId9" Type="http://schemas.openxmlformats.org/officeDocument/2006/relationships/oleObject" Target="../embeddings/oleObject14.bin"/><Relationship Id="rId14" Type="http://schemas.openxmlformats.org/officeDocument/2006/relationships/image" Target="../media/image30.wmf"/></Relationships>
</file>

<file path=ppt/slides/_rels/slide11.xml.rels><?xml version="1.0" encoding="UTF-8" standalone="yes"?>
<Relationships xmlns="http://schemas.openxmlformats.org/package/2006/relationships"><Relationship Id="rId3" Type="http://schemas.openxmlformats.org/officeDocument/2006/relationships/audio" Target="../media/media11.wav"/><Relationship Id="rId2" Type="http://schemas.microsoft.com/office/2007/relationships/media" Target="../media/media11.wav"/><Relationship Id="rId1" Type="http://schemas.openxmlformats.org/officeDocument/2006/relationships/tags" Target="../tags/tag9.xml"/><Relationship Id="rId5" Type="http://schemas.openxmlformats.org/officeDocument/2006/relationships/image" Target="../media/image24.png"/><Relationship Id="rId4"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2.wav"/><Relationship Id="rId1" Type="http://schemas.microsoft.com/office/2007/relationships/media" Target="../media/media12.wav"/><Relationship Id="rId4" Type="http://schemas.openxmlformats.org/officeDocument/2006/relationships/image" Target="../media/image24.pn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3.wav"/><Relationship Id="rId1" Type="http://schemas.microsoft.com/office/2007/relationships/media" Target="../media/media13.wav"/><Relationship Id="rId4" Type="http://schemas.openxmlformats.org/officeDocument/2006/relationships/image" Target="../media/image11.pn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4.wav"/><Relationship Id="rId1" Type="http://schemas.microsoft.com/office/2007/relationships/media" Target="../media/media14.wav"/><Relationship Id="rId4" Type="http://schemas.openxmlformats.org/officeDocument/2006/relationships/image" Target="../media/image33.pn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37.png"/><Relationship Id="rId2" Type="http://schemas.openxmlformats.org/officeDocument/2006/relationships/audio" Target="../media/media15.wav"/><Relationship Id="rId1" Type="http://schemas.microsoft.com/office/2007/relationships/media" Target="../media/media15.wav"/><Relationship Id="rId6" Type="http://schemas.openxmlformats.org/officeDocument/2006/relationships/image" Target="../media/image36.jpeg"/><Relationship Id="rId5" Type="http://schemas.openxmlformats.org/officeDocument/2006/relationships/image" Target="../media/image35.jpeg"/><Relationship Id="rId4" Type="http://schemas.openxmlformats.org/officeDocument/2006/relationships/image" Target="../media/image34.jpe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6.wav"/><Relationship Id="rId1" Type="http://schemas.microsoft.com/office/2007/relationships/media" Target="../media/media16.wav"/><Relationship Id="rId4" Type="http://schemas.openxmlformats.org/officeDocument/2006/relationships/image" Target="../media/image2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3.1 A review of sets</a:t>
            </a:r>
            <a:endParaRPr lang="en-CA" dirty="0"/>
          </a:p>
        </p:txBody>
      </p:sp>
      <p:sp>
        <p:nvSpPr>
          <p:cNvPr id="3" name="AutoShape 5" descr="File:L&amp;W Regt Badge.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5" name="AutoShape 8" descr="https://army.ca/inf/linc.gif"/>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6" name="AutoShape 10" descr="https://army.ca/inf/linc.gif"/>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pic>
        <p:nvPicPr>
          <p:cNvPr id="7" name="Audio 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656847970"/>
      </p:ext>
    </p:extLst>
  </p:cSld>
  <p:clrMapOvr>
    <a:masterClrMapping/>
  </p:clrMapOvr>
  <mc:AlternateContent xmlns:mc="http://schemas.openxmlformats.org/markup-compatibility/2006" xmlns:p14="http://schemas.microsoft.com/office/powerpoint/2010/main">
    <mc:Choice Requires="p14">
      <p:transition spd="slow" p14:dur="2000" advTm="10055"/>
    </mc:Choice>
    <mc:Fallback xmlns="">
      <p:transition spd="slow" advTm="1005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Introduction</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a:t>In this topic, we will</a:t>
            </a:r>
          </a:p>
          <a:p>
            <a:pPr lvl="1"/>
            <a:r>
              <a:rPr lang="en-US" dirty="0"/>
              <a:t>Define a set</a:t>
            </a:r>
          </a:p>
          <a:p>
            <a:pPr lvl="1"/>
            <a:r>
              <a:rPr lang="en-US" dirty="0"/>
              <a:t>Define a subset</a:t>
            </a:r>
          </a:p>
          <a:p>
            <a:pPr lvl="1"/>
            <a:r>
              <a:rPr lang="en-US" dirty="0"/>
              <a:t>Define the term disjoint</a:t>
            </a:r>
          </a:p>
          <a:p>
            <a:pPr lvl="1"/>
            <a:r>
              <a:rPr lang="en-US" dirty="0"/>
              <a:t>Give examples of each of these</a:t>
            </a:r>
          </a:p>
        </p:txBody>
      </p:sp>
      <p:sp>
        <p:nvSpPr>
          <p:cNvPr id="4" name="Footer Placeholder 3"/>
          <p:cNvSpPr>
            <a:spLocks noGrp="1"/>
          </p:cNvSpPr>
          <p:nvPr>
            <p:ph type="ftr" sz="quarter" idx="11"/>
          </p:nvPr>
        </p:nvSpPr>
        <p:spPr/>
        <p:txBody>
          <a:bodyPr/>
          <a:lstStyle/>
          <a:p>
            <a:r>
              <a:rPr lang="en-CA"/>
              <a:t>A review of sets</a:t>
            </a:r>
          </a:p>
        </p:txBody>
      </p:sp>
      <p:sp>
        <p:nvSpPr>
          <p:cNvPr id="7" name="Slide Number Placeholder 6"/>
          <p:cNvSpPr>
            <a:spLocks noGrp="1"/>
          </p:cNvSpPr>
          <p:nvPr>
            <p:ph type="sldNum" sz="quarter" idx="12"/>
          </p:nvPr>
        </p:nvSpPr>
        <p:spPr/>
        <p:txBody>
          <a:bodyPr/>
          <a:lstStyle/>
          <a:p>
            <a:fld id="{42EF6DC8-DA9C-4533-8A40-BB00A2545AF8}" type="slidenum">
              <a:rPr lang="en-CA" smtClean="0"/>
              <a:pPr/>
              <a:t>2</a:t>
            </a:fld>
            <a:endParaRPr lang="en-CA"/>
          </a:p>
        </p:txBody>
      </p:sp>
      <p:pic>
        <p:nvPicPr>
          <p:cNvPr id="6" name="Audio 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2835283541"/>
      </p:ext>
    </p:extLst>
  </p:cSld>
  <p:clrMapOvr>
    <a:masterClrMapping/>
  </p:clrMapOvr>
  <mc:AlternateContent xmlns:mc="http://schemas.openxmlformats.org/markup-compatibility/2006" xmlns:p14="http://schemas.microsoft.com/office/powerpoint/2010/main">
    <mc:Choice Requires="p14">
      <p:transition spd="slow" p14:dur="2000" advTm="14626"/>
    </mc:Choice>
    <mc:Fallback xmlns="">
      <p:transition spd="slow" advTm="1462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Sets</a:t>
            </a:r>
            <a:endParaRPr lang="en-CA" dirty="0"/>
          </a:p>
        </p:txBody>
      </p:sp>
      <p:sp>
        <p:nvSpPr>
          <p:cNvPr id="3" name="Content Placeholder 2"/>
          <p:cNvSpPr>
            <a:spLocks noGrp="1"/>
          </p:cNvSpPr>
          <p:nvPr>
            <p:ph idx="1"/>
          </p:nvPr>
        </p:nvSpPr>
        <p:spPr>
          <a:xfrm>
            <a:off x="457200" y="1600200"/>
            <a:ext cx="8534400" cy="4525963"/>
          </a:xfrm>
        </p:spPr>
        <p:txBody>
          <a:bodyPr/>
          <a:lstStyle/>
          <a:p>
            <a:pPr marL="0" indent="0">
              <a:buNone/>
            </a:pPr>
            <a:r>
              <a:rPr lang="en-US" dirty="0"/>
              <a:t>Definition:</a:t>
            </a:r>
          </a:p>
          <a:p>
            <a:pPr marL="0" indent="0">
              <a:buNone/>
            </a:pPr>
            <a:r>
              <a:rPr lang="en-US" dirty="0"/>
              <a:t>	A </a:t>
            </a:r>
            <a:r>
              <a:rPr lang="en-US" i="1" dirty="0"/>
              <a:t>set </a:t>
            </a:r>
            <a:r>
              <a:rPr lang="en-US" dirty="0"/>
              <a:t>is a collection of unique objects.</a:t>
            </a:r>
          </a:p>
          <a:p>
            <a:endParaRPr lang="en-US" dirty="0"/>
          </a:p>
          <a:p>
            <a:r>
              <a:rPr lang="en-US" dirty="0"/>
              <a:t>For example,</a:t>
            </a:r>
          </a:p>
          <a:p>
            <a:pPr lvl="1"/>
            <a:r>
              <a:rPr lang="en-US" dirty="0"/>
              <a:t>The set of all nanotechnology engineering students in 1A</a:t>
            </a:r>
          </a:p>
          <a:p>
            <a:pPr lvl="1"/>
            <a:r>
              <a:rPr lang="en-US" dirty="0"/>
              <a:t>The set of all people taller than 3 m</a:t>
            </a:r>
          </a:p>
          <a:p>
            <a:pPr lvl="1"/>
            <a:r>
              <a:rPr lang="en-US" dirty="0"/>
              <a:t>The set of all 2-dimensional vectors </a:t>
            </a:r>
            <a:r>
              <a:rPr lang="en-US" b="1" dirty="0">
                <a:latin typeface="Times New Roman" panose="02020603050405020304" pitchFamily="18" charset="0"/>
              </a:rPr>
              <a:t>R</a:t>
            </a:r>
            <a:r>
              <a:rPr lang="en-US" baseline="30000" dirty="0">
                <a:latin typeface="Times New Roman" panose="02020603050405020304" pitchFamily="18" charset="0"/>
              </a:rPr>
              <a:t>2</a:t>
            </a:r>
            <a:endParaRPr lang="en-US" dirty="0">
              <a:latin typeface="Times New Roman" panose="02020603050405020304" pitchFamily="18" charset="0"/>
            </a:endParaRPr>
          </a:p>
          <a:p>
            <a:pPr lvl="1"/>
            <a:r>
              <a:rPr lang="en-US" dirty="0"/>
              <a:t>The set of vectors</a:t>
            </a:r>
          </a:p>
          <a:p>
            <a:pPr marL="0" indent="0">
              <a:buNone/>
            </a:pPr>
            <a:endParaRPr lang="en-US" dirty="0"/>
          </a:p>
          <a:p>
            <a:pPr marL="0" indent="0">
              <a:buNone/>
            </a:pPr>
            <a:endParaRPr lang="en-US" dirty="0"/>
          </a:p>
          <a:p>
            <a:pPr marL="0" indent="0">
              <a:buNone/>
            </a:pPr>
            <a:endParaRPr lang="en-US" dirty="0"/>
          </a:p>
        </p:txBody>
      </p:sp>
      <p:sp>
        <p:nvSpPr>
          <p:cNvPr id="4" name="Footer Placeholder 3"/>
          <p:cNvSpPr>
            <a:spLocks noGrp="1"/>
          </p:cNvSpPr>
          <p:nvPr>
            <p:ph type="ftr" sz="quarter" idx="11"/>
          </p:nvPr>
        </p:nvSpPr>
        <p:spPr/>
        <p:txBody>
          <a:bodyPr/>
          <a:lstStyle/>
          <a:p>
            <a:r>
              <a:rPr lang="en-CA"/>
              <a:t>A review of sets</a:t>
            </a:r>
          </a:p>
        </p:txBody>
      </p:sp>
      <p:sp>
        <p:nvSpPr>
          <p:cNvPr id="5" name="Slide Number Placeholder 4"/>
          <p:cNvSpPr>
            <a:spLocks noGrp="1"/>
          </p:cNvSpPr>
          <p:nvPr>
            <p:ph type="sldNum" sz="quarter" idx="12"/>
          </p:nvPr>
        </p:nvSpPr>
        <p:spPr/>
        <p:txBody>
          <a:bodyPr/>
          <a:lstStyle/>
          <a:p>
            <a:fld id="{42EF6DC8-DA9C-4533-8A40-BB00A2545AF8}" type="slidenum">
              <a:rPr lang="en-CA" smtClean="0"/>
              <a:pPr/>
              <a:t>3</a:t>
            </a:fld>
            <a:endParaRPr lang="en-CA"/>
          </a:p>
        </p:txBody>
      </p:sp>
      <p:graphicFrame>
        <p:nvGraphicFramePr>
          <p:cNvPr id="16" name="Object 15"/>
          <p:cNvGraphicFramePr>
            <a:graphicFrameLocks noChangeAspect="1"/>
          </p:cNvGraphicFramePr>
          <p:nvPr>
            <p:extLst>
              <p:ext uri="{D42A27DB-BD31-4B8C-83A1-F6EECF244321}">
                <p14:modId xmlns:p14="http://schemas.microsoft.com/office/powerpoint/2010/main" val="3272245872"/>
              </p:ext>
            </p:extLst>
          </p:nvPr>
        </p:nvGraphicFramePr>
        <p:xfrm>
          <a:off x="3048000" y="4735368"/>
          <a:ext cx="2271568" cy="1284432"/>
        </p:xfrm>
        <a:graphic>
          <a:graphicData uri="http://schemas.openxmlformats.org/presentationml/2006/ole">
            <mc:AlternateContent xmlns:mc="http://schemas.openxmlformats.org/markup-compatibility/2006">
              <mc:Choice xmlns:v="urn:schemas-microsoft-com:vml" Requires="v">
                <p:oleObj name="Equation" r:id="rId5" imgW="1688760" imgH="1168200" progId="Equation.DSMT4">
                  <p:embed/>
                </p:oleObj>
              </mc:Choice>
              <mc:Fallback>
                <p:oleObj name="Equation" r:id="rId5" imgW="1688760" imgH="1168200" progId="Equation.DSMT4">
                  <p:embed/>
                  <p:pic>
                    <p:nvPicPr>
                      <p:cNvPr id="16" name="Object 15"/>
                      <p:cNvPicPr>
                        <a:picLocks noChangeAspect="1" noChangeArrowheads="1"/>
                      </p:cNvPicPr>
                      <p:nvPr/>
                    </p:nvPicPr>
                    <p:blipFill>
                      <a:blip r:embed="rId6"/>
                      <a:srcRect/>
                      <a:stretch>
                        <a:fillRect/>
                      </a:stretch>
                    </p:blipFill>
                    <p:spPr bwMode="auto">
                      <a:xfrm>
                        <a:off x="3048000" y="4735368"/>
                        <a:ext cx="2271568" cy="1284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7" name="Audio 6">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1472923553"/>
      </p:ext>
    </p:extLst>
  </p:cSld>
  <p:clrMapOvr>
    <a:masterClrMapping/>
  </p:clrMapOvr>
  <mc:AlternateContent xmlns:mc="http://schemas.openxmlformats.org/markup-compatibility/2006" xmlns:p14="http://schemas.microsoft.com/office/powerpoint/2010/main">
    <mc:Choice Requires="p14">
      <p:transition spd="slow" p14:dur="2000" advTm="37838"/>
    </mc:Choice>
    <mc:Fallback xmlns="">
      <p:transition spd="slow" advTm="3783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7" fill="hold" display="0">
                  <p:stCondLst>
                    <p:cond delay="indefinite"/>
                  </p:stCondLst>
                  <p:endCondLst>
                    <p:cond evt="onStopAudio" delay="0">
                      <p:tgtEl>
                        <p:sldTgt/>
                      </p:tgtEl>
                    </p:cond>
                  </p:endCondLst>
                </p:cTn>
                <p:tgtEl>
                  <p:spTgt spid="7"/>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Sets</a:t>
            </a:r>
            <a:endParaRPr lang="en-CA" dirty="0"/>
          </a:p>
        </p:txBody>
      </p:sp>
      <p:sp>
        <p:nvSpPr>
          <p:cNvPr id="3" name="Content Placeholder 2"/>
          <p:cNvSpPr>
            <a:spLocks noGrp="1"/>
          </p:cNvSpPr>
          <p:nvPr>
            <p:ph idx="1"/>
          </p:nvPr>
        </p:nvSpPr>
        <p:spPr>
          <a:xfrm>
            <a:off x="457200" y="1600200"/>
            <a:ext cx="8534400" cy="4525963"/>
          </a:xfrm>
        </p:spPr>
        <p:txBody>
          <a:bodyPr/>
          <a:lstStyle/>
          <a:p>
            <a:r>
              <a:rPr lang="en-US" dirty="0"/>
              <a:t>If we are listing the items in a set,</a:t>
            </a:r>
          </a:p>
          <a:p>
            <a:pPr marL="0" indent="0">
              <a:buNone/>
            </a:pPr>
            <a:r>
              <a:rPr lang="en-US" dirty="0"/>
              <a:t>	list them between curly braces</a:t>
            </a:r>
          </a:p>
          <a:p>
            <a:pPr marL="0" indent="0">
              <a:buNone/>
            </a:pPr>
            <a:endParaRPr lang="en-US" dirty="0"/>
          </a:p>
          <a:p>
            <a:pPr lvl="1"/>
            <a:r>
              <a:rPr lang="en-US" dirty="0"/>
              <a:t>All of these vectors will come from the same vector space</a:t>
            </a:r>
          </a:p>
          <a:p>
            <a:r>
              <a:rPr lang="en-US" dirty="0"/>
              <a:t>The set with no objects is denoted with </a:t>
            </a:r>
            <a:r>
              <a:rPr lang="en-US" dirty="0">
                <a:latin typeface="Times New Roman" panose="02020603050405020304" pitchFamily="18" charset="0"/>
              </a:rPr>
              <a:t>{}</a:t>
            </a:r>
          </a:p>
          <a:p>
            <a:r>
              <a:rPr lang="en-US" sz="2100" i="1" dirty="0">
                <a:latin typeface="Times New Roman" panose="02020603050405020304" pitchFamily="18" charset="0"/>
              </a:rPr>
              <a:t>Initially</a:t>
            </a:r>
            <a:r>
              <a:rPr lang="en-US" dirty="0"/>
              <a:t>, however, we will refer to entire vector spaces as a set</a:t>
            </a:r>
          </a:p>
          <a:p>
            <a:pPr lvl="1"/>
            <a:r>
              <a:rPr lang="en-US" dirty="0"/>
              <a:t>All the vectors in </a:t>
            </a:r>
            <a:r>
              <a:rPr lang="en-US" b="1" dirty="0">
                <a:latin typeface="Times New Roman" panose="02020603050405020304" pitchFamily="18" charset="0"/>
                <a:ea typeface="Tahoma" panose="020B0604030504040204" pitchFamily="34" charset="0"/>
              </a:rPr>
              <a:t>R</a:t>
            </a:r>
            <a:r>
              <a:rPr lang="en-US" baseline="30000" dirty="0">
                <a:latin typeface="Times New Roman" panose="02020603050405020304" pitchFamily="18" charset="0"/>
                <a:ea typeface="Tahoma" panose="020B0604030504040204" pitchFamily="34" charset="0"/>
              </a:rPr>
              <a:t>6</a:t>
            </a:r>
            <a:r>
              <a:rPr lang="en-US" dirty="0"/>
              <a:t> are unique and form a set</a:t>
            </a:r>
          </a:p>
          <a:p>
            <a:pPr lvl="1"/>
            <a:r>
              <a:rPr lang="en-US" dirty="0"/>
              <a:t>The set of all polynomials in </a:t>
            </a:r>
            <a:r>
              <a:rPr lang="en-US" i="1" dirty="0">
                <a:latin typeface="Times New Roman" panose="02020603050405020304" pitchFamily="18" charset="0"/>
              </a:rPr>
              <a:t>x</a:t>
            </a:r>
            <a:r>
              <a:rPr lang="en-US" dirty="0"/>
              <a:t> with real coefficients: </a:t>
            </a:r>
            <a:r>
              <a:rPr lang="en-US" b="1" dirty="0">
                <a:latin typeface="Times New Roman" panose="02020603050405020304" pitchFamily="18" charset="0"/>
              </a:rPr>
              <a:t>R</a:t>
            </a:r>
            <a:r>
              <a:rPr lang="en-US" dirty="0">
                <a:latin typeface="Times New Roman" panose="02020603050405020304" pitchFamily="18" charset="0"/>
              </a:rPr>
              <a:t>[</a:t>
            </a:r>
            <a:r>
              <a:rPr lang="en-US" i="1" dirty="0">
                <a:latin typeface="Times New Roman" panose="02020603050405020304" pitchFamily="18" charset="0"/>
              </a:rPr>
              <a:t>x</a:t>
            </a:r>
            <a:r>
              <a:rPr lang="en-US" dirty="0">
                <a:latin typeface="Times New Roman" panose="02020603050405020304" pitchFamily="18" charset="0"/>
              </a:rPr>
              <a:t>]</a:t>
            </a:r>
          </a:p>
        </p:txBody>
      </p:sp>
      <p:sp>
        <p:nvSpPr>
          <p:cNvPr id="4" name="Footer Placeholder 3"/>
          <p:cNvSpPr>
            <a:spLocks noGrp="1"/>
          </p:cNvSpPr>
          <p:nvPr>
            <p:ph type="ftr" sz="quarter" idx="11"/>
          </p:nvPr>
        </p:nvSpPr>
        <p:spPr/>
        <p:txBody>
          <a:bodyPr/>
          <a:lstStyle/>
          <a:p>
            <a:r>
              <a:rPr lang="en-CA"/>
              <a:t>A review of sets</a:t>
            </a:r>
          </a:p>
        </p:txBody>
      </p:sp>
      <p:sp>
        <p:nvSpPr>
          <p:cNvPr id="5" name="Slide Number Placeholder 4"/>
          <p:cNvSpPr>
            <a:spLocks noGrp="1"/>
          </p:cNvSpPr>
          <p:nvPr>
            <p:ph type="sldNum" sz="quarter" idx="12"/>
          </p:nvPr>
        </p:nvSpPr>
        <p:spPr/>
        <p:txBody>
          <a:bodyPr/>
          <a:lstStyle/>
          <a:p>
            <a:fld id="{42EF6DC8-DA9C-4533-8A40-BB00A2545AF8}" type="slidenum">
              <a:rPr lang="en-CA" smtClean="0"/>
              <a:pPr/>
              <a:t>4</a:t>
            </a:fld>
            <a:endParaRPr lang="en-CA"/>
          </a:p>
        </p:txBody>
      </p:sp>
      <p:graphicFrame>
        <p:nvGraphicFramePr>
          <p:cNvPr id="16" name="Object 15"/>
          <p:cNvGraphicFramePr>
            <a:graphicFrameLocks noChangeAspect="1"/>
          </p:cNvGraphicFramePr>
          <p:nvPr>
            <p:extLst>
              <p:ext uri="{D42A27DB-BD31-4B8C-83A1-F6EECF244321}">
                <p14:modId xmlns:p14="http://schemas.microsoft.com/office/powerpoint/2010/main" val="3349540400"/>
              </p:ext>
            </p:extLst>
          </p:nvPr>
        </p:nvGraphicFramePr>
        <p:xfrm>
          <a:off x="3352800" y="2362200"/>
          <a:ext cx="1904999" cy="419100"/>
        </p:xfrm>
        <a:graphic>
          <a:graphicData uri="http://schemas.openxmlformats.org/presentationml/2006/ole">
            <mc:AlternateContent xmlns:mc="http://schemas.openxmlformats.org/markup-compatibility/2006">
              <mc:Choice xmlns:v="urn:schemas-microsoft-com:vml" Requires="v">
                <p:oleObj name="Equation" r:id="rId5" imgW="2145960" imgH="380880" progId="Equation.DSMT4">
                  <p:embed/>
                </p:oleObj>
              </mc:Choice>
              <mc:Fallback>
                <p:oleObj name="Equation" r:id="rId5" imgW="2145960" imgH="380880" progId="Equation.DSMT4">
                  <p:embed/>
                  <p:pic>
                    <p:nvPicPr>
                      <p:cNvPr id="16" name="Object 15"/>
                      <p:cNvPicPr>
                        <a:picLocks noChangeAspect="1" noChangeArrowheads="1"/>
                      </p:cNvPicPr>
                      <p:nvPr/>
                    </p:nvPicPr>
                    <p:blipFill>
                      <a:blip r:embed="rId6"/>
                      <a:srcRect/>
                      <a:stretch>
                        <a:fillRect/>
                      </a:stretch>
                    </p:blipFill>
                    <p:spPr bwMode="auto">
                      <a:xfrm>
                        <a:off x="3352800" y="2362200"/>
                        <a:ext cx="1904999" cy="419100"/>
                      </a:xfrm>
                      <a:prstGeom prst="rect">
                        <a:avLst/>
                      </a:prstGeom>
                      <a:noFill/>
                      <a:ln>
                        <a:noFill/>
                      </a:ln>
                    </p:spPr>
                  </p:pic>
                </p:oleObj>
              </mc:Fallback>
            </mc:AlternateContent>
          </a:graphicData>
        </a:graphic>
      </p:graphicFrame>
      <p:pic>
        <p:nvPicPr>
          <p:cNvPr id="6" name="Audio 5">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1624218854"/>
      </p:ext>
    </p:extLst>
  </p:cSld>
  <p:clrMapOvr>
    <a:masterClrMapping/>
  </p:clrMapOvr>
  <mc:AlternateContent xmlns:mc="http://schemas.openxmlformats.org/markup-compatibility/2006" xmlns:p14="http://schemas.microsoft.com/office/powerpoint/2010/main">
    <mc:Choice Requires="p14">
      <p:transition spd="slow" p14:dur="2000" advTm="95850"/>
    </mc:Choice>
    <mc:Fallback xmlns="">
      <p:transition spd="slow" advTm="9585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5" fill="hold" display="0">
                  <p:stCondLst>
                    <p:cond delay="indefinite"/>
                  </p:stCondLst>
                  <p:endCondLst>
                    <p:cond evt="onStopAudio" delay="0">
                      <p:tgtEl>
                        <p:sldTgt/>
                      </p:tgtEl>
                    </p:cond>
                  </p:endCondLst>
                </p:cTn>
                <p:tgtEl>
                  <p:spTgt spid="6"/>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Sets</a:t>
            </a:r>
            <a:endParaRPr lang="en-CA" dirty="0"/>
          </a:p>
        </p:txBody>
      </p:sp>
      <p:sp>
        <p:nvSpPr>
          <p:cNvPr id="3" name="Content Placeholder 2"/>
          <p:cNvSpPr>
            <a:spLocks noGrp="1"/>
          </p:cNvSpPr>
          <p:nvPr>
            <p:ph idx="1"/>
          </p:nvPr>
        </p:nvSpPr>
        <p:spPr>
          <a:xfrm>
            <a:off x="457200" y="1600200"/>
            <a:ext cx="8534400" cy="4525963"/>
          </a:xfrm>
        </p:spPr>
        <p:txBody>
          <a:bodyPr/>
          <a:lstStyle/>
          <a:p>
            <a:r>
              <a:rPr lang="en-US" dirty="0"/>
              <a:t>Sometimes, we will define sets through a description:</a:t>
            </a:r>
          </a:p>
          <a:p>
            <a:pPr lvl="1"/>
            <a:r>
              <a:rPr lang="en-US" dirty="0"/>
              <a:t>The set of all 3-dimensional complex vectors where each</a:t>
            </a:r>
            <a:br>
              <a:rPr lang="en-US" dirty="0"/>
            </a:br>
            <a:r>
              <a:rPr lang="en-US" dirty="0"/>
              <a:t>entry has an absolute value </a:t>
            </a:r>
            <a:r>
              <a:rPr lang="en-US" dirty="0">
                <a:latin typeface="Times New Roman" panose="02020603050405020304" pitchFamily="18" charset="0"/>
              </a:rPr>
              <a:t>|</a:t>
            </a:r>
            <a:r>
              <a:rPr lang="en-US" i="1" dirty="0">
                <a:latin typeface="Times New Roman" panose="02020603050405020304" pitchFamily="18" charset="0"/>
              </a:rPr>
              <a:t>z</a:t>
            </a:r>
            <a:r>
              <a:rPr lang="en-US" dirty="0">
                <a:latin typeface="Times New Roman" panose="02020603050405020304" pitchFamily="18" charset="0"/>
              </a:rPr>
              <a:t>| &lt; 1</a:t>
            </a:r>
            <a:endParaRPr lang="en-US" dirty="0"/>
          </a:p>
          <a:p>
            <a:pPr lvl="1"/>
            <a:endParaRPr lang="en-US" dirty="0">
              <a:latin typeface="Times New Roman" panose="02020603050405020304" pitchFamily="18" charset="0"/>
            </a:endParaRPr>
          </a:p>
          <a:p>
            <a:pPr lvl="1"/>
            <a:endParaRPr lang="en-US" dirty="0">
              <a:latin typeface="Times New Roman" panose="02020603050405020304" pitchFamily="18" charset="0"/>
            </a:endParaRPr>
          </a:p>
          <a:p>
            <a:pPr lvl="1"/>
            <a:endParaRPr lang="en-US" dirty="0">
              <a:latin typeface="Times New Roman" panose="02020603050405020304" pitchFamily="18" charset="0"/>
            </a:endParaRPr>
          </a:p>
          <a:p>
            <a:pPr lvl="1"/>
            <a:endParaRPr lang="en-US" dirty="0">
              <a:latin typeface="Times New Roman" panose="02020603050405020304" pitchFamily="18" charset="0"/>
            </a:endParaRPr>
          </a:p>
          <a:p>
            <a:r>
              <a:rPr lang="en-US" dirty="0"/>
              <a:t>Sometimes it will be through an image:</a:t>
            </a:r>
          </a:p>
          <a:p>
            <a:pPr marL="0" indent="0">
              <a:buNone/>
            </a:pPr>
            <a:endParaRPr lang="en-US" dirty="0"/>
          </a:p>
          <a:p>
            <a:pPr marL="0" indent="0">
              <a:buNone/>
            </a:pPr>
            <a:endParaRPr lang="en-US" dirty="0"/>
          </a:p>
        </p:txBody>
      </p:sp>
      <p:sp>
        <p:nvSpPr>
          <p:cNvPr id="4" name="Footer Placeholder 3"/>
          <p:cNvSpPr>
            <a:spLocks noGrp="1"/>
          </p:cNvSpPr>
          <p:nvPr>
            <p:ph type="ftr" sz="quarter" idx="11"/>
          </p:nvPr>
        </p:nvSpPr>
        <p:spPr/>
        <p:txBody>
          <a:bodyPr/>
          <a:lstStyle/>
          <a:p>
            <a:r>
              <a:rPr lang="en-CA"/>
              <a:t>A review of sets</a:t>
            </a:r>
          </a:p>
        </p:txBody>
      </p:sp>
      <p:sp>
        <p:nvSpPr>
          <p:cNvPr id="5" name="Slide Number Placeholder 4"/>
          <p:cNvSpPr>
            <a:spLocks noGrp="1"/>
          </p:cNvSpPr>
          <p:nvPr>
            <p:ph type="sldNum" sz="quarter" idx="12"/>
          </p:nvPr>
        </p:nvSpPr>
        <p:spPr/>
        <p:txBody>
          <a:bodyPr/>
          <a:lstStyle/>
          <a:p>
            <a:fld id="{42EF6DC8-DA9C-4533-8A40-BB00A2545AF8}" type="slidenum">
              <a:rPr lang="en-CA" smtClean="0"/>
              <a:pPr/>
              <a:t>5</a:t>
            </a:fld>
            <a:endParaRPr lang="en-CA"/>
          </a:p>
        </p:txBody>
      </p:sp>
      <p:graphicFrame>
        <p:nvGraphicFramePr>
          <p:cNvPr id="6" name="Object 5"/>
          <p:cNvGraphicFramePr>
            <a:graphicFrameLocks noChangeAspect="1"/>
          </p:cNvGraphicFramePr>
          <p:nvPr>
            <p:extLst>
              <p:ext uri="{D42A27DB-BD31-4B8C-83A1-F6EECF244321}">
                <p14:modId xmlns:p14="http://schemas.microsoft.com/office/powerpoint/2010/main" val="1200919253"/>
              </p:ext>
            </p:extLst>
          </p:nvPr>
        </p:nvGraphicFramePr>
        <p:xfrm>
          <a:off x="2590800" y="2895600"/>
          <a:ext cx="1912937" cy="1228725"/>
        </p:xfrm>
        <a:graphic>
          <a:graphicData uri="http://schemas.openxmlformats.org/presentationml/2006/ole">
            <mc:AlternateContent xmlns:mc="http://schemas.openxmlformats.org/markup-compatibility/2006">
              <mc:Choice xmlns:v="urn:schemas-microsoft-com:vml" Requires="v">
                <p:oleObj name="Equation" r:id="rId5" imgW="1422360" imgH="1117440" progId="Equation.DSMT4">
                  <p:embed/>
                </p:oleObj>
              </mc:Choice>
              <mc:Fallback>
                <p:oleObj name="Equation" r:id="rId5" imgW="1422360" imgH="1117440" progId="Equation.DSMT4">
                  <p:embed/>
                  <p:pic>
                    <p:nvPicPr>
                      <p:cNvPr id="6" name="Object 5"/>
                      <p:cNvPicPr>
                        <a:picLocks noChangeAspect="1" noChangeArrowheads="1"/>
                      </p:cNvPicPr>
                      <p:nvPr/>
                    </p:nvPicPr>
                    <p:blipFill>
                      <a:blip r:embed="rId6"/>
                      <a:srcRect/>
                      <a:stretch>
                        <a:fillRect/>
                      </a:stretch>
                    </p:blipFill>
                    <p:spPr bwMode="auto">
                      <a:xfrm>
                        <a:off x="2590800" y="2895600"/>
                        <a:ext cx="1912937" cy="1228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9" name="Object 8"/>
          <p:cNvGraphicFramePr>
            <a:graphicFrameLocks noChangeAspect="1"/>
          </p:cNvGraphicFramePr>
          <p:nvPr>
            <p:extLst>
              <p:ext uri="{D42A27DB-BD31-4B8C-83A1-F6EECF244321}">
                <p14:modId xmlns:p14="http://schemas.microsoft.com/office/powerpoint/2010/main" val="3141029580"/>
              </p:ext>
            </p:extLst>
          </p:nvPr>
        </p:nvGraphicFramePr>
        <p:xfrm>
          <a:off x="4724400" y="2895600"/>
          <a:ext cx="1725612" cy="1228725"/>
        </p:xfrm>
        <a:graphic>
          <a:graphicData uri="http://schemas.openxmlformats.org/presentationml/2006/ole">
            <mc:AlternateContent xmlns:mc="http://schemas.openxmlformats.org/markup-compatibility/2006">
              <mc:Choice xmlns:v="urn:schemas-microsoft-com:vml" Requires="v">
                <p:oleObj name="Equation" r:id="rId7" imgW="1282680" imgH="1117440" progId="Equation.DSMT4">
                  <p:embed/>
                </p:oleObj>
              </mc:Choice>
              <mc:Fallback>
                <p:oleObj name="Equation" r:id="rId7" imgW="1282680" imgH="1117440" progId="Equation.DSMT4">
                  <p:embed/>
                  <p:pic>
                    <p:nvPicPr>
                      <p:cNvPr id="9" name="Object 8"/>
                      <p:cNvPicPr>
                        <a:picLocks noChangeAspect="1" noChangeArrowheads="1"/>
                      </p:cNvPicPr>
                      <p:nvPr/>
                    </p:nvPicPr>
                    <p:blipFill>
                      <a:blip r:embed="rId8"/>
                      <a:srcRect/>
                      <a:stretch>
                        <a:fillRect/>
                      </a:stretch>
                    </p:blipFill>
                    <p:spPr bwMode="auto">
                      <a:xfrm>
                        <a:off x="4724400" y="2895600"/>
                        <a:ext cx="1725612" cy="1228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175106" name="Picture 2" descr="C:\Users\Douglas\Desktop\v1.pn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895600" y="4800600"/>
            <a:ext cx="1658937" cy="1655763"/>
          </a:xfrm>
          <a:prstGeom prst="rect">
            <a:avLst/>
          </a:prstGeom>
          <a:noFill/>
          <a:extLst>
            <a:ext uri="{909E8E84-426E-40DD-AFC4-6F175D3DCCD1}">
              <a14:hiddenFill xmlns:a14="http://schemas.microsoft.com/office/drawing/2010/main">
                <a:solidFill>
                  <a:srgbClr val="FFFFFF"/>
                </a:solidFill>
              </a14:hiddenFill>
            </a:ext>
          </a:extLst>
        </p:spPr>
      </p:pic>
      <p:pic>
        <p:nvPicPr>
          <p:cNvPr id="175107" name="Picture 3" descr="C:\Users\Douglas\Desktop\v2.png"/>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029200" y="4800600"/>
            <a:ext cx="1658937" cy="1655763"/>
          </a:xfrm>
          <a:prstGeom prst="rect">
            <a:avLst/>
          </a:prstGeom>
          <a:noFill/>
          <a:extLst>
            <a:ext uri="{909E8E84-426E-40DD-AFC4-6F175D3DCCD1}">
              <a14:hiddenFill xmlns:a14="http://schemas.microsoft.com/office/drawing/2010/main">
                <a:solidFill>
                  <a:srgbClr val="FFFFFF"/>
                </a:solidFill>
              </a14:hiddenFill>
            </a:ext>
          </a:extLst>
        </p:spPr>
      </p:pic>
      <p:pic>
        <p:nvPicPr>
          <p:cNvPr id="11" name="Audio 10">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11"/>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2497313433"/>
      </p:ext>
    </p:extLst>
  </p:cSld>
  <p:clrMapOvr>
    <a:masterClrMapping/>
  </p:clrMapOvr>
  <mc:AlternateContent xmlns:mc="http://schemas.openxmlformats.org/markup-compatibility/2006" xmlns:p14="http://schemas.microsoft.com/office/powerpoint/2010/main">
    <mc:Choice Requires="p14">
      <p:transition spd="slow" p14:dur="2000" advTm="84496"/>
    </mc:Choice>
    <mc:Fallback xmlns="">
      <p:transition spd="slow" advTm="8449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7510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7510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1" fill="hold" display="0">
                  <p:stCondLst>
                    <p:cond delay="indefinite"/>
                  </p:stCondLst>
                  <p:endCondLst>
                    <p:cond evt="onStopAudio" delay="0">
                      <p:tgtEl>
                        <p:sldTgt/>
                      </p:tgtEl>
                    </p:cond>
                  </p:endCondLst>
                </p:cTn>
                <p:tgtEl>
                  <p:spTgt spid="11"/>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Discrete signals</a:t>
            </a:r>
            <a:endParaRPr lang="en-CA" dirty="0"/>
          </a:p>
        </p:txBody>
      </p:sp>
      <p:sp>
        <p:nvSpPr>
          <p:cNvPr id="3" name="Content Placeholder 2"/>
          <p:cNvSpPr>
            <a:spLocks noGrp="1"/>
          </p:cNvSpPr>
          <p:nvPr>
            <p:ph idx="1"/>
          </p:nvPr>
        </p:nvSpPr>
        <p:spPr>
          <a:xfrm>
            <a:off x="457200" y="1600200"/>
            <a:ext cx="8534400" cy="4525963"/>
          </a:xfrm>
        </p:spPr>
        <p:txBody>
          <a:bodyPr/>
          <a:lstStyle/>
          <a:p>
            <a:r>
              <a:rPr lang="en-US" dirty="0"/>
              <a:t>I may have a description as follows:</a:t>
            </a:r>
          </a:p>
          <a:p>
            <a:pPr lvl="1"/>
            <a:r>
              <a:rPr lang="en-US" dirty="0"/>
              <a:t>The set of all discrete signals that are </a:t>
            </a:r>
            <a:r>
              <a:rPr lang="en-US" i="1" dirty="0"/>
              <a:t>bounded</a:t>
            </a:r>
            <a:endParaRPr lang="en-US" dirty="0"/>
          </a:p>
          <a:p>
            <a:pPr lvl="2"/>
            <a:r>
              <a:rPr lang="en-US" dirty="0"/>
              <a:t>That is, the values never exceed some fixed value in absolute value</a:t>
            </a:r>
          </a:p>
          <a:p>
            <a:pPr lvl="2"/>
            <a:endParaRPr lang="en-US" dirty="0"/>
          </a:p>
          <a:p>
            <a:pPr lvl="2"/>
            <a:endParaRPr lang="en-US" dirty="0"/>
          </a:p>
          <a:p>
            <a:pPr lvl="2"/>
            <a:endParaRPr lang="en-US" dirty="0"/>
          </a:p>
          <a:p>
            <a:pPr lvl="2"/>
            <a:endParaRPr lang="en-US" dirty="0"/>
          </a:p>
          <a:p>
            <a:pPr lvl="2"/>
            <a:endParaRPr lang="en-US" dirty="0"/>
          </a:p>
          <a:p>
            <a:pPr lvl="2"/>
            <a:r>
              <a:rPr lang="en-US" dirty="0"/>
              <a:t>Note that the zero vector for discrete signals is bounded:</a:t>
            </a:r>
          </a:p>
        </p:txBody>
      </p:sp>
      <p:sp>
        <p:nvSpPr>
          <p:cNvPr id="4" name="Footer Placeholder 3"/>
          <p:cNvSpPr>
            <a:spLocks noGrp="1"/>
          </p:cNvSpPr>
          <p:nvPr>
            <p:ph type="ftr" sz="quarter" idx="11"/>
          </p:nvPr>
        </p:nvSpPr>
        <p:spPr/>
        <p:txBody>
          <a:bodyPr/>
          <a:lstStyle/>
          <a:p>
            <a:r>
              <a:rPr lang="en-CA"/>
              <a:t>A review of sets</a:t>
            </a:r>
          </a:p>
        </p:txBody>
      </p:sp>
      <p:sp>
        <p:nvSpPr>
          <p:cNvPr id="5" name="Slide Number Placeholder 4"/>
          <p:cNvSpPr>
            <a:spLocks noGrp="1"/>
          </p:cNvSpPr>
          <p:nvPr>
            <p:ph type="sldNum" sz="quarter" idx="12"/>
          </p:nvPr>
        </p:nvSpPr>
        <p:spPr/>
        <p:txBody>
          <a:bodyPr/>
          <a:lstStyle/>
          <a:p>
            <a:fld id="{42EF6DC8-DA9C-4533-8A40-BB00A2545AF8}" type="slidenum">
              <a:rPr lang="en-CA" smtClean="0"/>
              <a:pPr/>
              <a:t>6</a:t>
            </a:fld>
            <a:endParaRPr lang="en-CA"/>
          </a:p>
        </p:txBody>
      </p:sp>
      <p:graphicFrame>
        <p:nvGraphicFramePr>
          <p:cNvPr id="9" name="Object 8"/>
          <p:cNvGraphicFramePr>
            <a:graphicFrameLocks noChangeAspect="1"/>
          </p:cNvGraphicFramePr>
          <p:nvPr>
            <p:extLst>
              <p:ext uri="{D42A27DB-BD31-4B8C-83A1-F6EECF244321}">
                <p14:modId xmlns:p14="http://schemas.microsoft.com/office/powerpoint/2010/main" val="1716980264"/>
              </p:ext>
            </p:extLst>
          </p:nvPr>
        </p:nvGraphicFramePr>
        <p:xfrm>
          <a:off x="2819400" y="2858077"/>
          <a:ext cx="2649682" cy="418523"/>
        </p:xfrm>
        <a:graphic>
          <a:graphicData uri="http://schemas.openxmlformats.org/presentationml/2006/ole">
            <mc:AlternateContent xmlns:mc="http://schemas.openxmlformats.org/markup-compatibility/2006">
              <mc:Choice xmlns:v="urn:schemas-microsoft-com:vml" Requires="v">
                <p:oleObj name="Equation" r:id="rId5" imgW="1968480" imgH="380880" progId="Equation.DSMT4">
                  <p:embed/>
                </p:oleObj>
              </mc:Choice>
              <mc:Fallback>
                <p:oleObj name="Equation" r:id="rId5" imgW="1968480" imgH="380880" progId="Equation.DSMT4">
                  <p:embed/>
                  <p:pic>
                    <p:nvPicPr>
                      <p:cNvPr id="9" name="Object 8"/>
                      <p:cNvPicPr>
                        <a:picLocks noChangeAspect="1" noChangeArrowheads="1"/>
                      </p:cNvPicPr>
                      <p:nvPr/>
                    </p:nvPicPr>
                    <p:blipFill>
                      <a:blip r:embed="rId6"/>
                      <a:srcRect/>
                      <a:stretch>
                        <a:fillRect/>
                      </a:stretch>
                    </p:blipFill>
                    <p:spPr bwMode="auto">
                      <a:xfrm>
                        <a:off x="2819400" y="2858077"/>
                        <a:ext cx="2649682" cy="4185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2" name="Object 11"/>
          <p:cNvGraphicFramePr>
            <a:graphicFrameLocks noChangeAspect="1"/>
          </p:cNvGraphicFramePr>
          <p:nvPr>
            <p:extLst>
              <p:ext uri="{D42A27DB-BD31-4B8C-83A1-F6EECF244321}">
                <p14:modId xmlns:p14="http://schemas.microsoft.com/office/powerpoint/2010/main" val="583698028"/>
              </p:ext>
            </p:extLst>
          </p:nvPr>
        </p:nvGraphicFramePr>
        <p:xfrm>
          <a:off x="2858799" y="3449926"/>
          <a:ext cx="5042477" cy="418523"/>
        </p:xfrm>
        <a:graphic>
          <a:graphicData uri="http://schemas.openxmlformats.org/presentationml/2006/ole">
            <mc:AlternateContent xmlns:mc="http://schemas.openxmlformats.org/markup-compatibility/2006">
              <mc:Choice xmlns:v="urn:schemas-microsoft-com:vml" Requires="v">
                <p:oleObj name="Equation" r:id="rId7" imgW="3746160" imgH="380880" progId="Equation.DSMT4">
                  <p:embed/>
                </p:oleObj>
              </mc:Choice>
              <mc:Fallback>
                <p:oleObj name="Equation" r:id="rId7" imgW="3746160" imgH="380880" progId="Equation.DSMT4">
                  <p:embed/>
                  <p:pic>
                    <p:nvPicPr>
                      <p:cNvPr id="12" name="Object 11"/>
                      <p:cNvPicPr>
                        <a:picLocks noChangeAspect="1" noChangeArrowheads="1"/>
                      </p:cNvPicPr>
                      <p:nvPr/>
                    </p:nvPicPr>
                    <p:blipFill>
                      <a:blip r:embed="rId8"/>
                      <a:srcRect/>
                      <a:stretch>
                        <a:fillRect/>
                      </a:stretch>
                    </p:blipFill>
                    <p:spPr bwMode="auto">
                      <a:xfrm>
                        <a:off x="2858799" y="3449926"/>
                        <a:ext cx="5042477" cy="4185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3" name="Object 12"/>
          <p:cNvGraphicFramePr>
            <a:graphicFrameLocks noChangeAspect="1"/>
          </p:cNvGraphicFramePr>
          <p:nvPr>
            <p:extLst>
              <p:ext uri="{D42A27DB-BD31-4B8C-83A1-F6EECF244321}">
                <p14:modId xmlns:p14="http://schemas.microsoft.com/office/powerpoint/2010/main" val="264491008"/>
              </p:ext>
            </p:extLst>
          </p:nvPr>
        </p:nvGraphicFramePr>
        <p:xfrm>
          <a:off x="2897187" y="4000500"/>
          <a:ext cx="2665413" cy="419100"/>
        </p:xfrm>
        <a:graphic>
          <a:graphicData uri="http://schemas.openxmlformats.org/presentationml/2006/ole">
            <mc:AlternateContent xmlns:mc="http://schemas.openxmlformats.org/markup-compatibility/2006">
              <mc:Choice xmlns:v="urn:schemas-microsoft-com:vml" Requires="v">
                <p:oleObj name="Equation" r:id="rId9" imgW="1981080" imgH="380880" progId="Equation.DSMT4">
                  <p:embed/>
                </p:oleObj>
              </mc:Choice>
              <mc:Fallback>
                <p:oleObj name="Equation" r:id="rId9" imgW="1981080" imgH="380880" progId="Equation.DSMT4">
                  <p:embed/>
                  <p:pic>
                    <p:nvPicPr>
                      <p:cNvPr id="13" name="Object 12"/>
                      <p:cNvPicPr>
                        <a:picLocks noChangeAspect="1" noChangeArrowheads="1"/>
                      </p:cNvPicPr>
                      <p:nvPr/>
                    </p:nvPicPr>
                    <p:blipFill>
                      <a:blip r:embed="rId10"/>
                      <a:srcRect/>
                      <a:stretch>
                        <a:fillRect/>
                      </a:stretch>
                    </p:blipFill>
                    <p:spPr bwMode="auto">
                      <a:xfrm>
                        <a:off x="2897187" y="4000500"/>
                        <a:ext cx="2665413" cy="419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0" name="Object 9"/>
          <p:cNvGraphicFramePr>
            <a:graphicFrameLocks noChangeAspect="1"/>
          </p:cNvGraphicFramePr>
          <p:nvPr>
            <p:extLst>
              <p:ext uri="{D42A27DB-BD31-4B8C-83A1-F6EECF244321}">
                <p14:modId xmlns:p14="http://schemas.microsoft.com/office/powerpoint/2010/main" val="1245817256"/>
              </p:ext>
            </p:extLst>
          </p:nvPr>
        </p:nvGraphicFramePr>
        <p:xfrm>
          <a:off x="2895600" y="5029200"/>
          <a:ext cx="2528455" cy="461818"/>
        </p:xfrm>
        <a:graphic>
          <a:graphicData uri="http://schemas.openxmlformats.org/presentationml/2006/ole">
            <mc:AlternateContent xmlns:mc="http://schemas.openxmlformats.org/markup-compatibility/2006">
              <mc:Choice xmlns:v="urn:schemas-microsoft-com:vml" Requires="v">
                <p:oleObj name="Equation" r:id="rId11" imgW="1879560" imgH="419040" progId="Equation.DSMT4">
                  <p:embed/>
                </p:oleObj>
              </mc:Choice>
              <mc:Fallback>
                <p:oleObj name="Equation" r:id="rId11" imgW="1879560" imgH="419040" progId="Equation.DSMT4">
                  <p:embed/>
                  <p:pic>
                    <p:nvPicPr>
                      <p:cNvPr id="10" name="Object 9"/>
                      <p:cNvPicPr>
                        <a:picLocks noChangeAspect="1" noChangeArrowheads="1"/>
                      </p:cNvPicPr>
                      <p:nvPr/>
                    </p:nvPicPr>
                    <p:blipFill>
                      <a:blip r:embed="rId12"/>
                      <a:srcRect/>
                      <a:stretch>
                        <a:fillRect/>
                      </a:stretch>
                    </p:blipFill>
                    <p:spPr bwMode="auto">
                      <a:xfrm>
                        <a:off x="2895600" y="5029200"/>
                        <a:ext cx="2528455" cy="4618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6" name="Audio 5">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13"/>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3700751948"/>
      </p:ext>
    </p:extLst>
  </p:cSld>
  <p:clrMapOvr>
    <a:masterClrMapping/>
  </p:clrMapOvr>
  <mc:AlternateContent xmlns:mc="http://schemas.openxmlformats.org/markup-compatibility/2006" xmlns:p14="http://schemas.microsoft.com/office/powerpoint/2010/main">
    <mc:Choice Requires="p14">
      <p:transition spd="slow" p14:dur="2000" advTm="126956"/>
    </mc:Choice>
    <mc:Fallback xmlns="">
      <p:transition spd="slow" advTm="12695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9"/>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9" fill="hold" display="0">
                  <p:stCondLst>
                    <p:cond delay="indefinite"/>
                  </p:stCondLst>
                  <p:endCondLst>
                    <p:cond evt="onStopAudio" delay="0">
                      <p:tgtEl>
                        <p:sldTgt/>
                      </p:tgtEl>
                    </p:cond>
                  </p:endCondLst>
                </p:cTn>
                <p:tgtEl>
                  <p:spTgt spid="6"/>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Discrete signals</a:t>
            </a:r>
            <a:endParaRPr lang="en-CA" dirty="0"/>
          </a:p>
        </p:txBody>
      </p:sp>
      <p:sp>
        <p:nvSpPr>
          <p:cNvPr id="3" name="Content Placeholder 2"/>
          <p:cNvSpPr>
            <a:spLocks noGrp="1"/>
          </p:cNvSpPr>
          <p:nvPr>
            <p:ph idx="1"/>
          </p:nvPr>
        </p:nvSpPr>
        <p:spPr>
          <a:xfrm>
            <a:off x="457200" y="1600200"/>
            <a:ext cx="8534400" cy="4525963"/>
          </a:xfrm>
        </p:spPr>
        <p:txBody>
          <a:bodyPr/>
          <a:lstStyle/>
          <a:p>
            <a:r>
              <a:rPr lang="en-US" dirty="0"/>
              <a:t>We may denote a set by an italicized capital Latin letter:</a:t>
            </a:r>
          </a:p>
          <a:p>
            <a:pPr lvl="1"/>
            <a:r>
              <a:rPr lang="en-US" dirty="0"/>
              <a:t>The set </a:t>
            </a:r>
            <a:r>
              <a:rPr lang="en-US" i="1" dirty="0">
                <a:latin typeface="Times New Roman" panose="02020603050405020304" pitchFamily="18" charset="0"/>
              </a:rPr>
              <a:t>S</a:t>
            </a:r>
            <a:r>
              <a:rPr lang="en-US" dirty="0"/>
              <a:t> of all students at the University of Waterloo</a:t>
            </a:r>
          </a:p>
          <a:p>
            <a:pPr lvl="1"/>
            <a:r>
              <a:rPr lang="en-US" dirty="0"/>
              <a:t>The set </a:t>
            </a:r>
            <a:r>
              <a:rPr lang="en-US" i="1" dirty="0">
                <a:latin typeface="Times New Roman" panose="02020603050405020304" pitchFamily="18" charset="0"/>
              </a:rPr>
              <a:t>T</a:t>
            </a:r>
            <a:r>
              <a:rPr lang="en-US" dirty="0"/>
              <a:t> of all graduates of secondary schools in Ontario</a:t>
            </a:r>
          </a:p>
          <a:p>
            <a:pPr lvl="1"/>
            <a:r>
              <a:rPr lang="en-US" dirty="0"/>
              <a:t>The set </a:t>
            </a:r>
            <a:r>
              <a:rPr lang="en-US" i="1" dirty="0">
                <a:latin typeface="Times New Roman" panose="02020603050405020304" pitchFamily="18" charset="0"/>
              </a:rPr>
              <a:t>U</a:t>
            </a:r>
            <a:r>
              <a:rPr lang="en-US" dirty="0"/>
              <a:t> of all complex numbers </a:t>
            </a:r>
            <a:r>
              <a:rPr lang="en-US" dirty="0">
                <a:latin typeface="Times New Roman" panose="02020603050405020304" pitchFamily="18" charset="0"/>
              </a:rPr>
              <a:t>|</a:t>
            </a:r>
            <a:r>
              <a:rPr lang="en-US" i="1" dirty="0">
                <a:latin typeface="Times New Roman" panose="02020603050405020304" pitchFamily="18" charset="0"/>
              </a:rPr>
              <a:t>z</a:t>
            </a:r>
            <a:r>
              <a:rPr lang="en-US" dirty="0">
                <a:latin typeface="Times New Roman" panose="02020603050405020304" pitchFamily="18" charset="0"/>
              </a:rPr>
              <a:t>| </a:t>
            </a:r>
            <a:r>
              <a:rPr lang="en-CA" dirty="0">
                <a:latin typeface="Times New Roman" panose="02020603050405020304" pitchFamily="18" charset="0"/>
              </a:rPr>
              <a:t>≤ 1</a:t>
            </a:r>
          </a:p>
          <a:p>
            <a:pPr lvl="1"/>
            <a:r>
              <a:rPr lang="en-US" dirty="0">
                <a:solidFill>
                  <a:prstClr val="white"/>
                </a:solidFill>
              </a:rPr>
              <a:t>The set </a:t>
            </a:r>
            <a:r>
              <a:rPr lang="en-US" i="1" dirty="0">
                <a:solidFill>
                  <a:prstClr val="white"/>
                </a:solidFill>
                <a:latin typeface="Times New Roman" panose="02020603050405020304" pitchFamily="18" charset="0"/>
              </a:rPr>
              <a:t>W</a:t>
            </a:r>
            <a:r>
              <a:rPr lang="en-US" dirty="0">
                <a:solidFill>
                  <a:prstClr val="white"/>
                </a:solidFill>
              </a:rPr>
              <a:t> of all 3-dimensional vectors with all non-negative</a:t>
            </a:r>
            <a:br>
              <a:rPr lang="en-US" dirty="0">
                <a:solidFill>
                  <a:prstClr val="white"/>
                </a:solidFill>
              </a:rPr>
            </a:br>
            <a:r>
              <a:rPr lang="en-US" dirty="0">
                <a:solidFill>
                  <a:prstClr val="white"/>
                </a:solidFill>
              </a:rPr>
              <a:t>entries</a:t>
            </a:r>
          </a:p>
          <a:p>
            <a:pPr lvl="1"/>
            <a:endParaRPr lang="en-US" dirty="0"/>
          </a:p>
          <a:p>
            <a:r>
              <a:rPr lang="en-US" dirty="0"/>
              <a:t>If we are discussing an arbitrary vector space,</a:t>
            </a:r>
          </a:p>
          <a:p>
            <a:pPr marL="0" indent="0">
              <a:buNone/>
            </a:pPr>
            <a:r>
              <a:rPr lang="en-US" dirty="0"/>
              <a:t>	we may use a script </a:t>
            </a:r>
            <a:r>
              <a:rPr lang="en-US" i="1" dirty="0">
                <a:latin typeface="Script MT Bold" panose="03040602040607080904" pitchFamily="66" charset="0"/>
              </a:rPr>
              <a:t>U</a:t>
            </a:r>
            <a:r>
              <a:rPr lang="en-US" dirty="0"/>
              <a:t> or</a:t>
            </a:r>
            <a:r>
              <a:rPr lang="en-US" i="1" dirty="0"/>
              <a:t> </a:t>
            </a:r>
            <a:r>
              <a:rPr lang="en-US" i="1" dirty="0">
                <a:latin typeface="Script MT Bold" panose="03040602040607080904" pitchFamily="66" charset="0"/>
              </a:rPr>
              <a:t>V</a:t>
            </a:r>
          </a:p>
          <a:p>
            <a:pPr marL="0" indent="0">
              <a:buNone/>
            </a:pPr>
            <a:endParaRPr lang="en-US" dirty="0">
              <a:latin typeface="Script MT Bold" panose="03040602040607080904" pitchFamily="66" charset="0"/>
            </a:endParaRPr>
          </a:p>
        </p:txBody>
      </p:sp>
      <p:sp>
        <p:nvSpPr>
          <p:cNvPr id="4" name="Footer Placeholder 3"/>
          <p:cNvSpPr>
            <a:spLocks noGrp="1"/>
          </p:cNvSpPr>
          <p:nvPr>
            <p:ph type="ftr" sz="quarter" idx="11"/>
          </p:nvPr>
        </p:nvSpPr>
        <p:spPr/>
        <p:txBody>
          <a:bodyPr/>
          <a:lstStyle/>
          <a:p>
            <a:r>
              <a:rPr lang="en-CA"/>
              <a:t>A review of sets</a:t>
            </a:r>
          </a:p>
        </p:txBody>
      </p:sp>
      <p:sp>
        <p:nvSpPr>
          <p:cNvPr id="5" name="Slide Number Placeholder 4"/>
          <p:cNvSpPr>
            <a:spLocks noGrp="1"/>
          </p:cNvSpPr>
          <p:nvPr>
            <p:ph type="sldNum" sz="quarter" idx="12"/>
          </p:nvPr>
        </p:nvSpPr>
        <p:spPr/>
        <p:txBody>
          <a:bodyPr/>
          <a:lstStyle/>
          <a:p>
            <a:fld id="{42EF6DC8-DA9C-4533-8A40-BB00A2545AF8}" type="slidenum">
              <a:rPr lang="en-CA" smtClean="0"/>
              <a:pPr/>
              <a:t>7</a:t>
            </a:fld>
            <a:endParaRPr lang="en-CA"/>
          </a:p>
        </p:txBody>
      </p:sp>
      <p:pic>
        <p:nvPicPr>
          <p:cNvPr id="6" name="Audio 5">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2998730539"/>
      </p:ext>
    </p:extLst>
  </p:cSld>
  <p:clrMapOvr>
    <a:masterClrMapping/>
  </p:clrMapOvr>
  <mc:AlternateContent xmlns:mc="http://schemas.openxmlformats.org/markup-compatibility/2006" xmlns:p14="http://schemas.microsoft.com/office/powerpoint/2010/main">
    <mc:Choice Requires="p14">
      <p:transition spd="slow" p14:dur="2000" advTm="69567"/>
    </mc:Choice>
    <mc:Fallback xmlns="">
      <p:transition spd="slow" advTm="6956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9" fill="hold" display="0">
                  <p:stCondLst>
                    <p:cond delay="indefinite"/>
                  </p:stCondLst>
                  <p:endCondLst>
                    <p:cond evt="onStopAudio" delay="0">
                      <p:tgtEl>
                        <p:sldTgt/>
                      </p:tgtEl>
                    </p:cond>
                  </p:endCondLst>
                </p:cTn>
                <p:tgtEl>
                  <p:spTgt spid="6"/>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Subsets</a:t>
            </a:r>
            <a:endParaRPr lang="en-CA" dirty="0"/>
          </a:p>
        </p:txBody>
      </p:sp>
      <p:sp>
        <p:nvSpPr>
          <p:cNvPr id="3" name="Content Placeholder 2"/>
          <p:cNvSpPr>
            <a:spLocks noGrp="1"/>
          </p:cNvSpPr>
          <p:nvPr>
            <p:ph idx="1"/>
          </p:nvPr>
        </p:nvSpPr>
        <p:spPr>
          <a:xfrm>
            <a:off x="457200" y="1600200"/>
            <a:ext cx="8534400" cy="4525963"/>
          </a:xfrm>
        </p:spPr>
        <p:txBody>
          <a:bodyPr/>
          <a:lstStyle/>
          <a:p>
            <a:r>
              <a:rPr lang="en-US" dirty="0"/>
              <a:t>Given two real numbers </a:t>
            </a:r>
            <a:r>
              <a:rPr lang="en-US" i="1" dirty="0">
                <a:latin typeface="Symbol" panose="05050102010706020507" pitchFamily="18" charset="2"/>
              </a:rPr>
              <a:t>a</a:t>
            </a:r>
            <a:r>
              <a:rPr lang="en-US" i="1" dirty="0"/>
              <a:t> </a:t>
            </a:r>
            <a:r>
              <a:rPr lang="en-US" dirty="0"/>
              <a:t> and </a:t>
            </a:r>
            <a:r>
              <a:rPr lang="en-US" i="1" dirty="0">
                <a:latin typeface="Symbol" panose="05050102010706020507" pitchFamily="18" charset="2"/>
              </a:rPr>
              <a:t>b</a:t>
            </a:r>
            <a:r>
              <a:rPr lang="en-US" dirty="0"/>
              <a:t>, the relationship </a:t>
            </a:r>
            <a:r>
              <a:rPr lang="en-US" i="1" dirty="0">
                <a:latin typeface="Symbol" panose="05050102010706020507" pitchFamily="18" charset="2"/>
              </a:rPr>
              <a:t>a</a:t>
            </a:r>
            <a:r>
              <a:rPr lang="en-US" dirty="0">
                <a:latin typeface="Times New Roman" panose="02020603050405020304" pitchFamily="18" charset="0"/>
              </a:rPr>
              <a:t> </a:t>
            </a:r>
            <a:r>
              <a:rPr lang="en-CA" dirty="0">
                <a:latin typeface="Times New Roman" panose="02020603050405020304" pitchFamily="18" charset="0"/>
              </a:rPr>
              <a:t>≤ </a:t>
            </a:r>
            <a:r>
              <a:rPr lang="en-CA" i="1" dirty="0">
                <a:latin typeface="Symbol" panose="05050102010706020507" pitchFamily="18" charset="2"/>
              </a:rPr>
              <a:t>b</a:t>
            </a:r>
            <a:r>
              <a:rPr lang="en-CA" i="1" dirty="0"/>
              <a:t> </a:t>
            </a:r>
            <a:r>
              <a:rPr lang="en-CA" dirty="0"/>
              <a:t>may</a:t>
            </a:r>
            <a:br>
              <a:rPr lang="en-CA" dirty="0"/>
            </a:br>
            <a:r>
              <a:rPr lang="en-CA" dirty="0"/>
              <a:t>or may not be true for two such values</a:t>
            </a:r>
          </a:p>
          <a:p>
            <a:pPr lvl="1"/>
            <a:r>
              <a:rPr lang="en-US" dirty="0"/>
              <a:t>The relation tells us how the two values may be related</a:t>
            </a:r>
            <a:br>
              <a:rPr lang="en-US" dirty="0"/>
            </a:br>
            <a:r>
              <a:rPr lang="en-US" dirty="0"/>
              <a:t>to each other</a:t>
            </a:r>
          </a:p>
          <a:p>
            <a:pPr marL="0" indent="0">
              <a:buNone/>
            </a:pPr>
            <a:endParaRPr lang="en-US" dirty="0"/>
          </a:p>
          <a:p>
            <a:pPr marL="0" indent="0">
              <a:buNone/>
            </a:pPr>
            <a:r>
              <a:rPr lang="en-US" dirty="0"/>
              <a:t>Definition</a:t>
            </a:r>
          </a:p>
          <a:p>
            <a:pPr marL="0" indent="0">
              <a:buNone/>
            </a:pPr>
            <a:r>
              <a:rPr lang="en-US" dirty="0"/>
              <a:t>	One set </a:t>
            </a:r>
            <a:r>
              <a:rPr lang="en-US" i="1" dirty="0">
                <a:latin typeface="Times New Roman" panose="02020603050405020304" pitchFamily="18" charset="0"/>
              </a:rPr>
              <a:t>S</a:t>
            </a:r>
            <a:r>
              <a:rPr lang="en-US" dirty="0"/>
              <a:t> is said to be a </a:t>
            </a:r>
            <a:r>
              <a:rPr lang="en-US" i="1" dirty="0"/>
              <a:t>subset </a:t>
            </a:r>
            <a:r>
              <a:rPr lang="en-US" dirty="0"/>
              <a:t>of another set </a:t>
            </a:r>
            <a:r>
              <a:rPr lang="en-US" i="1" dirty="0">
                <a:latin typeface="Times New Roman" panose="02020603050405020304" pitchFamily="18" charset="0"/>
              </a:rPr>
              <a:t>T</a:t>
            </a:r>
            <a:r>
              <a:rPr lang="en-US" dirty="0"/>
              <a:t> if every</a:t>
            </a:r>
            <a:br>
              <a:rPr lang="en-US" dirty="0"/>
            </a:br>
            <a:r>
              <a:rPr lang="en-US" dirty="0"/>
              <a:t>	element in </a:t>
            </a:r>
            <a:r>
              <a:rPr lang="en-US" i="1" dirty="0">
                <a:latin typeface="Times New Roman" panose="02020603050405020304" pitchFamily="18" charset="0"/>
              </a:rPr>
              <a:t>S</a:t>
            </a:r>
            <a:r>
              <a:rPr lang="en-US" dirty="0"/>
              <a:t> is also in </a:t>
            </a:r>
            <a:r>
              <a:rPr lang="en-US" i="1" dirty="0">
                <a:latin typeface="Times New Roman" panose="02020603050405020304" pitchFamily="18" charset="0"/>
              </a:rPr>
              <a:t>T</a:t>
            </a:r>
          </a:p>
          <a:p>
            <a:pPr lvl="1"/>
            <a:r>
              <a:rPr lang="en-US" dirty="0">
                <a:latin typeface="Times New Roman" panose="02020603050405020304" pitchFamily="18" charset="0"/>
              </a:rPr>
              <a:t>This is written as </a:t>
            </a:r>
          </a:p>
          <a:p>
            <a:pPr lvl="1"/>
            <a:r>
              <a:rPr lang="en-US" dirty="0">
                <a:latin typeface="Times New Roman" panose="02020603050405020304" pitchFamily="18" charset="0"/>
              </a:rPr>
              <a:t>Note that for all real numbers </a:t>
            </a:r>
            <a:r>
              <a:rPr lang="en-US" i="1" dirty="0">
                <a:latin typeface="Symbol" panose="05050102010706020507" pitchFamily="18" charset="2"/>
              </a:rPr>
              <a:t>a</a:t>
            </a:r>
            <a:r>
              <a:rPr lang="en-US" dirty="0">
                <a:latin typeface="Times New Roman" panose="02020603050405020304" pitchFamily="18" charset="0"/>
              </a:rPr>
              <a:t> </a:t>
            </a:r>
            <a:r>
              <a:rPr lang="en-CA" dirty="0">
                <a:latin typeface="Times New Roman" panose="02020603050405020304" pitchFamily="18" charset="0"/>
              </a:rPr>
              <a:t>≤ </a:t>
            </a:r>
            <a:r>
              <a:rPr lang="en-CA" i="1" dirty="0">
                <a:latin typeface="Symbol" panose="05050102010706020507" pitchFamily="18" charset="2"/>
              </a:rPr>
              <a:t>b</a:t>
            </a:r>
            <a:r>
              <a:rPr lang="en-US" dirty="0">
                <a:latin typeface="Times New Roman" panose="02020603050405020304" pitchFamily="18" charset="0"/>
              </a:rPr>
              <a:t>, at least one of</a:t>
            </a:r>
            <a:br>
              <a:rPr lang="en-US" dirty="0">
                <a:latin typeface="Times New Roman" panose="02020603050405020304" pitchFamily="18" charset="0"/>
              </a:rPr>
            </a:br>
            <a:r>
              <a:rPr lang="en-US" i="1" dirty="0">
                <a:latin typeface="Symbol" panose="05050102010706020507" pitchFamily="18" charset="2"/>
              </a:rPr>
              <a:t>a</a:t>
            </a:r>
            <a:r>
              <a:rPr lang="en-US" dirty="0">
                <a:latin typeface="Times New Roman" panose="02020603050405020304" pitchFamily="18" charset="0"/>
              </a:rPr>
              <a:t> </a:t>
            </a:r>
            <a:r>
              <a:rPr lang="en-CA" dirty="0">
                <a:latin typeface="Times New Roman" panose="02020603050405020304" pitchFamily="18" charset="0"/>
              </a:rPr>
              <a:t>≤ </a:t>
            </a:r>
            <a:r>
              <a:rPr lang="en-CA" i="1" dirty="0">
                <a:latin typeface="Symbol" panose="05050102010706020507" pitchFamily="18" charset="2"/>
              </a:rPr>
              <a:t>b </a:t>
            </a:r>
            <a:r>
              <a:rPr lang="en-US" dirty="0">
                <a:latin typeface="Times New Roman" panose="02020603050405020304" pitchFamily="18" charset="0"/>
              </a:rPr>
              <a:t> or </a:t>
            </a:r>
            <a:r>
              <a:rPr lang="en-CA" i="1" dirty="0">
                <a:latin typeface="Symbol" panose="05050102010706020507" pitchFamily="18" charset="2"/>
              </a:rPr>
              <a:t>b</a:t>
            </a:r>
            <a:r>
              <a:rPr lang="en-US" dirty="0">
                <a:latin typeface="Times New Roman" panose="02020603050405020304" pitchFamily="18" charset="0"/>
              </a:rPr>
              <a:t> </a:t>
            </a:r>
            <a:r>
              <a:rPr lang="en-CA" dirty="0">
                <a:latin typeface="Times New Roman" panose="02020603050405020304" pitchFamily="18" charset="0"/>
              </a:rPr>
              <a:t>≤ </a:t>
            </a:r>
            <a:r>
              <a:rPr lang="en-CA" i="1" dirty="0">
                <a:latin typeface="Symbol" panose="05050102010706020507" pitchFamily="18" charset="2"/>
              </a:rPr>
              <a:t>a</a:t>
            </a:r>
            <a:r>
              <a:rPr lang="en-US" dirty="0">
                <a:latin typeface="Times New Roman" panose="02020603050405020304" pitchFamily="18" charset="0"/>
              </a:rPr>
              <a:t> must be true</a:t>
            </a:r>
          </a:p>
          <a:p>
            <a:pPr lvl="1"/>
            <a:r>
              <a:rPr lang="en-US" dirty="0">
                <a:latin typeface="Times New Roman" panose="02020603050405020304" pitchFamily="18" charset="0"/>
              </a:rPr>
              <a:t>However, it may be that                 and </a:t>
            </a:r>
          </a:p>
        </p:txBody>
      </p:sp>
      <p:sp>
        <p:nvSpPr>
          <p:cNvPr id="4" name="Footer Placeholder 3"/>
          <p:cNvSpPr>
            <a:spLocks noGrp="1"/>
          </p:cNvSpPr>
          <p:nvPr>
            <p:ph type="ftr" sz="quarter" idx="11"/>
          </p:nvPr>
        </p:nvSpPr>
        <p:spPr/>
        <p:txBody>
          <a:bodyPr/>
          <a:lstStyle/>
          <a:p>
            <a:r>
              <a:rPr lang="en-CA"/>
              <a:t>A review of sets</a:t>
            </a:r>
          </a:p>
        </p:txBody>
      </p:sp>
      <p:sp>
        <p:nvSpPr>
          <p:cNvPr id="5" name="Slide Number Placeholder 4"/>
          <p:cNvSpPr>
            <a:spLocks noGrp="1"/>
          </p:cNvSpPr>
          <p:nvPr>
            <p:ph type="sldNum" sz="quarter" idx="12"/>
          </p:nvPr>
        </p:nvSpPr>
        <p:spPr/>
        <p:txBody>
          <a:bodyPr/>
          <a:lstStyle/>
          <a:p>
            <a:fld id="{42EF6DC8-DA9C-4533-8A40-BB00A2545AF8}" type="slidenum">
              <a:rPr lang="en-CA" smtClean="0"/>
              <a:pPr/>
              <a:t>8</a:t>
            </a:fld>
            <a:endParaRPr lang="en-CA"/>
          </a:p>
        </p:txBody>
      </p:sp>
      <p:graphicFrame>
        <p:nvGraphicFramePr>
          <p:cNvPr id="7" name="Object 6"/>
          <p:cNvGraphicFramePr>
            <a:graphicFrameLocks noChangeAspect="1"/>
          </p:cNvGraphicFramePr>
          <p:nvPr>
            <p:extLst>
              <p:ext uri="{D42A27DB-BD31-4B8C-83A1-F6EECF244321}">
                <p14:modId xmlns:p14="http://schemas.microsoft.com/office/powerpoint/2010/main" val="1658580163"/>
              </p:ext>
            </p:extLst>
          </p:nvPr>
        </p:nvGraphicFramePr>
        <p:xfrm>
          <a:off x="3200400" y="4648200"/>
          <a:ext cx="871538" cy="293688"/>
        </p:xfrm>
        <a:graphic>
          <a:graphicData uri="http://schemas.openxmlformats.org/presentationml/2006/ole">
            <mc:AlternateContent xmlns:mc="http://schemas.openxmlformats.org/markup-compatibility/2006">
              <mc:Choice xmlns:v="urn:schemas-microsoft-com:vml" Requires="v">
                <p:oleObj name="Equation" r:id="rId5" imgW="647640" imgH="266400" progId="Equation.DSMT4">
                  <p:embed/>
                </p:oleObj>
              </mc:Choice>
              <mc:Fallback>
                <p:oleObj name="Equation" r:id="rId5" imgW="647640" imgH="266400" progId="Equation.DSMT4">
                  <p:embed/>
                  <p:pic>
                    <p:nvPicPr>
                      <p:cNvPr id="7" name="Object 6"/>
                      <p:cNvPicPr>
                        <a:picLocks noChangeAspect="1" noChangeArrowheads="1"/>
                      </p:cNvPicPr>
                      <p:nvPr/>
                    </p:nvPicPr>
                    <p:blipFill>
                      <a:blip r:embed="rId6"/>
                      <a:srcRect/>
                      <a:stretch>
                        <a:fillRect/>
                      </a:stretch>
                    </p:blipFill>
                    <p:spPr bwMode="auto">
                      <a:xfrm>
                        <a:off x="3200400" y="4648200"/>
                        <a:ext cx="871538" cy="293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8" name="Object 7"/>
          <p:cNvGraphicFramePr>
            <a:graphicFrameLocks noChangeAspect="1"/>
          </p:cNvGraphicFramePr>
          <p:nvPr>
            <p:extLst>
              <p:ext uri="{D42A27DB-BD31-4B8C-83A1-F6EECF244321}">
                <p14:modId xmlns:p14="http://schemas.microsoft.com/office/powerpoint/2010/main" val="2481750496"/>
              </p:ext>
            </p:extLst>
          </p:nvPr>
        </p:nvGraphicFramePr>
        <p:xfrm>
          <a:off x="3983783" y="5743282"/>
          <a:ext cx="955675" cy="334962"/>
        </p:xfrm>
        <a:graphic>
          <a:graphicData uri="http://schemas.openxmlformats.org/presentationml/2006/ole">
            <mc:AlternateContent xmlns:mc="http://schemas.openxmlformats.org/markup-compatibility/2006">
              <mc:Choice xmlns:v="urn:schemas-microsoft-com:vml" Requires="v">
                <p:oleObj name="Equation" r:id="rId7" imgW="711000" imgH="304560" progId="Equation.DSMT4">
                  <p:embed/>
                </p:oleObj>
              </mc:Choice>
              <mc:Fallback>
                <p:oleObj name="Equation" r:id="rId7" imgW="711000" imgH="304560" progId="Equation.DSMT4">
                  <p:embed/>
                  <p:pic>
                    <p:nvPicPr>
                      <p:cNvPr id="8" name="Object 7"/>
                      <p:cNvPicPr>
                        <a:picLocks noChangeAspect="1" noChangeArrowheads="1"/>
                      </p:cNvPicPr>
                      <p:nvPr/>
                    </p:nvPicPr>
                    <p:blipFill>
                      <a:blip r:embed="rId8"/>
                      <a:srcRect/>
                      <a:stretch>
                        <a:fillRect/>
                      </a:stretch>
                    </p:blipFill>
                    <p:spPr bwMode="auto">
                      <a:xfrm>
                        <a:off x="3983783" y="5743282"/>
                        <a:ext cx="955675" cy="334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9" name="Object 8"/>
          <p:cNvGraphicFramePr>
            <a:graphicFrameLocks noChangeAspect="1"/>
          </p:cNvGraphicFramePr>
          <p:nvPr>
            <p:extLst>
              <p:ext uri="{D42A27DB-BD31-4B8C-83A1-F6EECF244321}">
                <p14:modId xmlns:p14="http://schemas.microsoft.com/office/powerpoint/2010/main" val="1518144792"/>
              </p:ext>
            </p:extLst>
          </p:nvPr>
        </p:nvGraphicFramePr>
        <p:xfrm>
          <a:off x="5480637" y="5733951"/>
          <a:ext cx="955675" cy="334962"/>
        </p:xfrm>
        <a:graphic>
          <a:graphicData uri="http://schemas.openxmlformats.org/presentationml/2006/ole">
            <mc:AlternateContent xmlns:mc="http://schemas.openxmlformats.org/markup-compatibility/2006">
              <mc:Choice xmlns:v="urn:schemas-microsoft-com:vml" Requires="v">
                <p:oleObj name="Equation" r:id="rId9" imgW="711000" imgH="304560" progId="Equation.DSMT4">
                  <p:embed/>
                </p:oleObj>
              </mc:Choice>
              <mc:Fallback>
                <p:oleObj name="Equation" r:id="rId9" imgW="711000" imgH="304560" progId="Equation.DSMT4">
                  <p:embed/>
                  <p:pic>
                    <p:nvPicPr>
                      <p:cNvPr id="9" name="Object 8"/>
                      <p:cNvPicPr>
                        <a:picLocks noChangeAspect="1" noChangeArrowheads="1"/>
                      </p:cNvPicPr>
                      <p:nvPr/>
                    </p:nvPicPr>
                    <p:blipFill>
                      <a:blip r:embed="rId10"/>
                      <a:srcRect/>
                      <a:stretch>
                        <a:fillRect/>
                      </a:stretch>
                    </p:blipFill>
                    <p:spPr bwMode="auto">
                      <a:xfrm>
                        <a:off x="5480637" y="5733951"/>
                        <a:ext cx="955675" cy="334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13" name="Audio 12">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11"/>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1445511209"/>
      </p:ext>
    </p:extLst>
  </p:cSld>
  <p:clrMapOvr>
    <a:masterClrMapping/>
  </p:clrMapOvr>
  <mc:AlternateContent xmlns:mc="http://schemas.openxmlformats.org/markup-compatibility/2006" xmlns:p14="http://schemas.microsoft.com/office/powerpoint/2010/main">
    <mc:Choice Requires="p14">
      <p:transition spd="slow" p14:dur="2000" advTm="155127"/>
    </mc:Choice>
    <mc:Fallback xmlns="">
      <p:transition spd="slow" advTm="15512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3"/>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8"/>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5" fill="hold" display="0">
                  <p:stCondLst>
                    <p:cond delay="indefinite"/>
                  </p:stCondLst>
                  <p:endCondLst>
                    <p:cond evt="onStopAudio" delay="0">
                      <p:tgtEl>
                        <p:sldTgt/>
                      </p:tgtEl>
                    </p:cond>
                  </p:endCondLst>
                </p:cTn>
                <p:tgtEl>
                  <p:spTgt spid="13"/>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Subsets</a:t>
            </a:r>
            <a:endParaRPr lang="en-CA" dirty="0"/>
          </a:p>
        </p:txBody>
      </p:sp>
      <p:sp>
        <p:nvSpPr>
          <p:cNvPr id="3" name="Content Placeholder 2"/>
          <p:cNvSpPr>
            <a:spLocks noGrp="1"/>
          </p:cNvSpPr>
          <p:nvPr>
            <p:ph idx="1"/>
          </p:nvPr>
        </p:nvSpPr>
        <p:spPr>
          <a:xfrm>
            <a:off x="457200" y="1600200"/>
            <a:ext cx="8534400" cy="4525963"/>
          </a:xfrm>
        </p:spPr>
        <p:txBody>
          <a:bodyPr/>
          <a:lstStyle/>
          <a:p>
            <a:r>
              <a:rPr lang="en-US" dirty="0"/>
              <a:t>Examples include:</a:t>
            </a:r>
          </a:p>
          <a:p>
            <a:pPr lvl="1"/>
            <a:r>
              <a:rPr lang="en-US" dirty="0"/>
              <a:t>Given the real numbers</a:t>
            </a:r>
          </a:p>
          <a:p>
            <a:pPr lvl="2"/>
            <a:r>
              <a:rPr lang="en-US" dirty="0"/>
              <a:t>All positive real numbers</a:t>
            </a:r>
          </a:p>
          <a:p>
            <a:pPr lvl="2"/>
            <a:r>
              <a:rPr lang="en-US" dirty="0"/>
              <a:t>All integers</a:t>
            </a:r>
          </a:p>
          <a:p>
            <a:pPr lvl="2"/>
            <a:r>
              <a:rPr lang="en-US" dirty="0"/>
              <a:t>All integer multiples of </a:t>
            </a:r>
            <a:r>
              <a:rPr lang="en-US" i="1" dirty="0">
                <a:latin typeface="Symbol" panose="05050102010706020507" pitchFamily="18" charset="2"/>
              </a:rPr>
              <a:t>p</a:t>
            </a:r>
            <a:endParaRPr lang="en-US" dirty="0">
              <a:latin typeface="Symbol" panose="05050102010706020507" pitchFamily="18" charset="2"/>
            </a:endParaRPr>
          </a:p>
          <a:p>
            <a:pPr lvl="1"/>
            <a:r>
              <a:rPr lang="en-US" dirty="0"/>
              <a:t>Given all students at Waterloo</a:t>
            </a:r>
          </a:p>
          <a:p>
            <a:pPr lvl="2"/>
            <a:r>
              <a:rPr lang="en-US" dirty="0"/>
              <a:t>All nanotechnology engineering students</a:t>
            </a:r>
          </a:p>
          <a:p>
            <a:pPr lvl="2"/>
            <a:r>
              <a:rPr lang="en-US" dirty="0"/>
              <a:t>All students who pass this course</a:t>
            </a:r>
          </a:p>
          <a:p>
            <a:pPr lvl="1"/>
            <a:r>
              <a:rPr lang="en-US" dirty="0"/>
              <a:t>Given all students who graduated from Ontario secondary schools</a:t>
            </a:r>
          </a:p>
          <a:p>
            <a:pPr lvl="2"/>
            <a:r>
              <a:rPr lang="en-US" dirty="0"/>
              <a:t>All students here are not a subset of this larger set</a:t>
            </a:r>
          </a:p>
        </p:txBody>
      </p:sp>
      <p:sp>
        <p:nvSpPr>
          <p:cNvPr id="4" name="Footer Placeholder 3"/>
          <p:cNvSpPr>
            <a:spLocks noGrp="1"/>
          </p:cNvSpPr>
          <p:nvPr>
            <p:ph type="ftr" sz="quarter" idx="11"/>
          </p:nvPr>
        </p:nvSpPr>
        <p:spPr/>
        <p:txBody>
          <a:bodyPr/>
          <a:lstStyle/>
          <a:p>
            <a:r>
              <a:rPr lang="en-CA"/>
              <a:t>A review of sets</a:t>
            </a:r>
          </a:p>
        </p:txBody>
      </p:sp>
      <p:sp>
        <p:nvSpPr>
          <p:cNvPr id="5" name="Slide Number Placeholder 4"/>
          <p:cNvSpPr>
            <a:spLocks noGrp="1"/>
          </p:cNvSpPr>
          <p:nvPr>
            <p:ph type="sldNum" sz="quarter" idx="12"/>
          </p:nvPr>
        </p:nvSpPr>
        <p:spPr/>
        <p:txBody>
          <a:bodyPr/>
          <a:lstStyle/>
          <a:p>
            <a:fld id="{42EF6DC8-DA9C-4533-8A40-BB00A2545AF8}" type="slidenum">
              <a:rPr lang="en-CA" smtClean="0"/>
              <a:pPr/>
              <a:t>9</a:t>
            </a:fld>
            <a:endParaRPr lang="en-CA"/>
          </a:p>
        </p:txBody>
      </p:sp>
      <p:pic>
        <p:nvPicPr>
          <p:cNvPr id="6" name="Audio 5">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381535741"/>
      </p:ext>
    </p:extLst>
  </p:cSld>
  <p:clrMapOvr>
    <a:masterClrMapping/>
  </p:clrMapOvr>
  <mc:AlternateContent xmlns:mc="http://schemas.openxmlformats.org/markup-compatibility/2006" xmlns:p14="http://schemas.microsoft.com/office/powerpoint/2010/main">
    <mc:Choice Requires="p14">
      <p:transition spd="slow" p14:dur="2000" advTm="82227"/>
    </mc:Choice>
    <mc:Fallback xmlns="">
      <p:transition spd="slow" advTm="8222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43" fill="hold" display="0">
                  <p:stCondLst>
                    <p:cond delay="indefinite"/>
                  </p:stCondLst>
                  <p:endCondLst>
                    <p:cond evt="onStopAudio" delay="0">
                      <p:tgtEl>
                        <p:sldTgt/>
                      </p:tgtEl>
                    </p:cond>
                  </p:endCondLst>
                </p:cTn>
                <p:tgtEl>
                  <p:spTgt spid="6"/>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Subsets</a:t>
            </a:r>
            <a:endParaRPr lang="en-CA" dirty="0"/>
          </a:p>
        </p:txBody>
      </p:sp>
      <p:sp>
        <p:nvSpPr>
          <p:cNvPr id="3" name="Content Placeholder 2"/>
          <p:cNvSpPr>
            <a:spLocks noGrp="1"/>
          </p:cNvSpPr>
          <p:nvPr>
            <p:ph idx="1"/>
          </p:nvPr>
        </p:nvSpPr>
        <p:spPr>
          <a:xfrm>
            <a:off x="457200" y="1600200"/>
            <a:ext cx="8534400" cy="4525963"/>
          </a:xfrm>
        </p:spPr>
        <p:txBody>
          <a:bodyPr/>
          <a:lstStyle/>
          <a:p>
            <a:r>
              <a:rPr lang="en-US" dirty="0"/>
              <a:t>In this course, we will always be speaking of subsets of a</a:t>
            </a:r>
            <a:br>
              <a:rPr lang="en-US" dirty="0"/>
            </a:br>
            <a:r>
              <a:rPr lang="en-US" dirty="0"/>
              <a:t>given vector space</a:t>
            </a:r>
          </a:p>
          <a:p>
            <a:pPr lvl="1"/>
            <a:r>
              <a:rPr lang="en-US" dirty="0"/>
              <a:t>We may then ask if and how two subsets are related</a:t>
            </a:r>
          </a:p>
          <a:p>
            <a:pPr lvl="1"/>
            <a:r>
              <a:rPr lang="en-US" dirty="0">
                <a:solidFill>
                  <a:prstClr val="white"/>
                </a:solidFill>
                <a:latin typeface="Times New Roman" panose="02020603050405020304" pitchFamily="18" charset="0"/>
              </a:rPr>
              <a:t>Generally, subsets will be described with a formula</a:t>
            </a:r>
          </a:p>
          <a:p>
            <a:pPr lvl="2"/>
            <a:r>
              <a:rPr lang="en-US" dirty="0">
                <a:solidFill>
                  <a:prstClr val="white"/>
                </a:solidFill>
                <a:latin typeface="Times New Roman" panose="02020603050405020304" pitchFamily="18" charset="0"/>
              </a:rPr>
              <a:t>All linear combinations of the two vectors </a:t>
            </a:r>
          </a:p>
          <a:p>
            <a:pPr lvl="2"/>
            <a:endParaRPr lang="en-US" dirty="0">
              <a:solidFill>
                <a:prstClr val="white"/>
              </a:solidFill>
              <a:latin typeface="Times New Roman" panose="02020603050405020304" pitchFamily="18" charset="0"/>
            </a:endParaRPr>
          </a:p>
          <a:p>
            <a:pPr lvl="2"/>
            <a:endParaRPr lang="en-US" dirty="0">
              <a:solidFill>
                <a:prstClr val="white"/>
              </a:solidFill>
              <a:latin typeface="Times New Roman" panose="02020603050405020304" pitchFamily="18" charset="0"/>
            </a:endParaRPr>
          </a:p>
          <a:p>
            <a:pPr lvl="2"/>
            <a:endParaRPr lang="en-US" dirty="0">
              <a:solidFill>
                <a:prstClr val="white"/>
              </a:solidFill>
              <a:latin typeface="Times New Roman" panose="02020603050405020304" pitchFamily="18" charset="0"/>
            </a:endParaRPr>
          </a:p>
          <a:p>
            <a:pPr lvl="2"/>
            <a:endParaRPr lang="en-US" dirty="0">
              <a:solidFill>
                <a:prstClr val="white"/>
              </a:solidFill>
              <a:latin typeface="Times New Roman" panose="02020603050405020304" pitchFamily="18" charset="0"/>
            </a:endParaRPr>
          </a:p>
          <a:p>
            <a:pPr lvl="2"/>
            <a:r>
              <a:rPr lang="en-US" dirty="0">
                <a:solidFill>
                  <a:prstClr val="white"/>
                </a:solidFill>
                <a:latin typeface="Times New Roman" panose="02020603050405020304" pitchFamily="18" charset="0"/>
              </a:rPr>
              <a:t>All vectors of the form where </a:t>
            </a:r>
            <a:r>
              <a:rPr lang="en-US" i="1" dirty="0">
                <a:solidFill>
                  <a:prstClr val="white"/>
                </a:solidFill>
                <a:latin typeface="Symbol" panose="05050102010706020507" pitchFamily="18" charset="2"/>
              </a:rPr>
              <a:t>a</a:t>
            </a:r>
            <a:r>
              <a:rPr lang="en-US" dirty="0">
                <a:solidFill>
                  <a:prstClr val="white"/>
                </a:solidFill>
                <a:latin typeface="Times New Roman" panose="02020603050405020304" pitchFamily="18" charset="0"/>
              </a:rPr>
              <a:t> is any real value</a:t>
            </a:r>
          </a:p>
          <a:p>
            <a:pPr lvl="2"/>
            <a:endParaRPr lang="en-US" dirty="0">
              <a:solidFill>
                <a:prstClr val="white"/>
              </a:solidFill>
              <a:latin typeface="Times New Roman" panose="02020603050405020304" pitchFamily="18" charset="0"/>
            </a:endParaRPr>
          </a:p>
        </p:txBody>
      </p:sp>
      <p:sp>
        <p:nvSpPr>
          <p:cNvPr id="4" name="Footer Placeholder 3"/>
          <p:cNvSpPr>
            <a:spLocks noGrp="1"/>
          </p:cNvSpPr>
          <p:nvPr>
            <p:ph type="ftr" sz="quarter" idx="11"/>
          </p:nvPr>
        </p:nvSpPr>
        <p:spPr/>
        <p:txBody>
          <a:bodyPr/>
          <a:lstStyle/>
          <a:p>
            <a:r>
              <a:rPr lang="en-CA"/>
              <a:t>A review of sets</a:t>
            </a:r>
          </a:p>
        </p:txBody>
      </p:sp>
      <p:sp>
        <p:nvSpPr>
          <p:cNvPr id="5" name="Slide Number Placeholder 4"/>
          <p:cNvSpPr>
            <a:spLocks noGrp="1"/>
          </p:cNvSpPr>
          <p:nvPr>
            <p:ph type="sldNum" sz="quarter" idx="12"/>
          </p:nvPr>
        </p:nvSpPr>
        <p:spPr/>
        <p:txBody>
          <a:bodyPr/>
          <a:lstStyle/>
          <a:p>
            <a:fld id="{42EF6DC8-DA9C-4533-8A40-BB00A2545AF8}" type="slidenum">
              <a:rPr lang="en-CA" smtClean="0"/>
              <a:pPr/>
              <a:t>10</a:t>
            </a:fld>
            <a:endParaRPr lang="en-CA"/>
          </a:p>
        </p:txBody>
      </p:sp>
      <p:graphicFrame>
        <p:nvGraphicFramePr>
          <p:cNvPr id="8" name="Object 7"/>
          <p:cNvGraphicFramePr>
            <a:graphicFrameLocks noChangeAspect="1"/>
          </p:cNvGraphicFramePr>
          <p:nvPr>
            <p:extLst>
              <p:ext uri="{D42A27DB-BD31-4B8C-83A1-F6EECF244321}">
                <p14:modId xmlns:p14="http://schemas.microsoft.com/office/powerpoint/2010/main" val="3046851239"/>
              </p:ext>
            </p:extLst>
          </p:nvPr>
        </p:nvGraphicFramePr>
        <p:xfrm>
          <a:off x="2057400" y="3505200"/>
          <a:ext cx="1008063" cy="1228725"/>
        </p:xfrm>
        <a:graphic>
          <a:graphicData uri="http://schemas.openxmlformats.org/presentationml/2006/ole">
            <mc:AlternateContent xmlns:mc="http://schemas.openxmlformats.org/markup-compatibility/2006">
              <mc:Choice xmlns:v="urn:schemas-microsoft-com:vml" Requires="v">
                <p:oleObj name="Equation" r:id="rId5" imgW="749160" imgH="1117440" progId="Equation.DSMT4">
                  <p:embed/>
                </p:oleObj>
              </mc:Choice>
              <mc:Fallback>
                <p:oleObj name="Equation" r:id="rId5" imgW="749160" imgH="1117440" progId="Equation.DSMT4">
                  <p:embed/>
                  <p:pic>
                    <p:nvPicPr>
                      <p:cNvPr id="8" name="Object 7"/>
                      <p:cNvPicPr>
                        <a:picLocks noChangeAspect="1" noChangeArrowheads="1"/>
                      </p:cNvPicPr>
                      <p:nvPr/>
                    </p:nvPicPr>
                    <p:blipFill>
                      <a:blip r:embed="rId6"/>
                      <a:srcRect/>
                      <a:stretch>
                        <a:fillRect/>
                      </a:stretch>
                    </p:blipFill>
                    <p:spPr bwMode="auto">
                      <a:xfrm>
                        <a:off x="2057400" y="3505200"/>
                        <a:ext cx="1008063" cy="1228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0" name="Object 9"/>
          <p:cNvGraphicFramePr>
            <a:graphicFrameLocks noChangeAspect="1"/>
          </p:cNvGraphicFramePr>
          <p:nvPr>
            <p:extLst>
              <p:ext uri="{D42A27DB-BD31-4B8C-83A1-F6EECF244321}">
                <p14:modId xmlns:p14="http://schemas.microsoft.com/office/powerpoint/2010/main" val="784895995"/>
              </p:ext>
            </p:extLst>
          </p:nvPr>
        </p:nvGraphicFramePr>
        <p:xfrm>
          <a:off x="3124200" y="3505200"/>
          <a:ext cx="1008063" cy="1228725"/>
        </p:xfrm>
        <a:graphic>
          <a:graphicData uri="http://schemas.openxmlformats.org/presentationml/2006/ole">
            <mc:AlternateContent xmlns:mc="http://schemas.openxmlformats.org/markup-compatibility/2006">
              <mc:Choice xmlns:v="urn:schemas-microsoft-com:vml" Requires="v">
                <p:oleObj name="Equation" r:id="rId7" imgW="749160" imgH="1117440" progId="Equation.DSMT4">
                  <p:embed/>
                </p:oleObj>
              </mc:Choice>
              <mc:Fallback>
                <p:oleObj name="Equation" r:id="rId7" imgW="749160" imgH="1117440" progId="Equation.DSMT4">
                  <p:embed/>
                  <p:pic>
                    <p:nvPicPr>
                      <p:cNvPr id="10" name="Object 9"/>
                      <p:cNvPicPr>
                        <a:picLocks noChangeAspect="1" noChangeArrowheads="1"/>
                      </p:cNvPicPr>
                      <p:nvPr/>
                    </p:nvPicPr>
                    <p:blipFill>
                      <a:blip r:embed="rId8"/>
                      <a:srcRect/>
                      <a:stretch>
                        <a:fillRect/>
                      </a:stretch>
                    </p:blipFill>
                    <p:spPr bwMode="auto">
                      <a:xfrm>
                        <a:off x="3124200" y="3505200"/>
                        <a:ext cx="1008063" cy="1228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2" name="Object 11"/>
          <p:cNvGraphicFramePr>
            <a:graphicFrameLocks noChangeAspect="1"/>
          </p:cNvGraphicFramePr>
          <p:nvPr>
            <p:extLst>
              <p:ext uri="{D42A27DB-BD31-4B8C-83A1-F6EECF244321}">
                <p14:modId xmlns:p14="http://schemas.microsoft.com/office/powerpoint/2010/main" val="2562168651"/>
              </p:ext>
            </p:extLst>
          </p:nvPr>
        </p:nvGraphicFramePr>
        <p:xfrm>
          <a:off x="2514600" y="5334000"/>
          <a:ext cx="1162050" cy="1228725"/>
        </p:xfrm>
        <a:graphic>
          <a:graphicData uri="http://schemas.openxmlformats.org/presentationml/2006/ole">
            <mc:AlternateContent xmlns:mc="http://schemas.openxmlformats.org/markup-compatibility/2006">
              <mc:Choice xmlns:v="urn:schemas-microsoft-com:vml" Requires="v">
                <p:oleObj name="Equation" r:id="rId9" imgW="863280" imgH="1117440" progId="Equation.DSMT4">
                  <p:embed/>
                </p:oleObj>
              </mc:Choice>
              <mc:Fallback>
                <p:oleObj name="Equation" r:id="rId9" imgW="863280" imgH="1117440" progId="Equation.DSMT4">
                  <p:embed/>
                  <p:pic>
                    <p:nvPicPr>
                      <p:cNvPr id="12" name="Object 11"/>
                      <p:cNvPicPr>
                        <a:picLocks noChangeAspect="1" noChangeArrowheads="1"/>
                      </p:cNvPicPr>
                      <p:nvPr/>
                    </p:nvPicPr>
                    <p:blipFill>
                      <a:blip r:embed="rId10"/>
                      <a:srcRect/>
                      <a:stretch>
                        <a:fillRect/>
                      </a:stretch>
                    </p:blipFill>
                    <p:spPr bwMode="auto">
                      <a:xfrm>
                        <a:off x="2514600" y="5334000"/>
                        <a:ext cx="1162050" cy="1228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4" name="Object 13"/>
          <p:cNvGraphicFramePr>
            <a:graphicFrameLocks noChangeAspect="1"/>
          </p:cNvGraphicFramePr>
          <p:nvPr>
            <p:extLst>
              <p:ext uri="{D42A27DB-BD31-4B8C-83A1-F6EECF244321}">
                <p14:modId xmlns:p14="http://schemas.microsoft.com/office/powerpoint/2010/main" val="295992593"/>
              </p:ext>
            </p:extLst>
          </p:nvPr>
        </p:nvGraphicFramePr>
        <p:xfrm>
          <a:off x="5105400" y="3505200"/>
          <a:ext cx="1008063" cy="1228725"/>
        </p:xfrm>
        <a:graphic>
          <a:graphicData uri="http://schemas.openxmlformats.org/presentationml/2006/ole">
            <mc:AlternateContent xmlns:mc="http://schemas.openxmlformats.org/markup-compatibility/2006">
              <mc:Choice xmlns:v="urn:schemas-microsoft-com:vml" Requires="v">
                <p:oleObj name="Equation" r:id="rId11" imgW="749160" imgH="1117440" progId="Equation.DSMT4">
                  <p:embed/>
                </p:oleObj>
              </mc:Choice>
              <mc:Fallback>
                <p:oleObj name="Equation" r:id="rId11" imgW="749160" imgH="1117440" progId="Equation.DSMT4">
                  <p:embed/>
                  <p:pic>
                    <p:nvPicPr>
                      <p:cNvPr id="14" name="Object 13"/>
                      <p:cNvPicPr>
                        <a:picLocks noChangeAspect="1" noChangeArrowheads="1"/>
                      </p:cNvPicPr>
                      <p:nvPr/>
                    </p:nvPicPr>
                    <p:blipFill>
                      <a:blip r:embed="rId12"/>
                      <a:srcRect/>
                      <a:stretch>
                        <a:fillRect/>
                      </a:stretch>
                    </p:blipFill>
                    <p:spPr bwMode="auto">
                      <a:xfrm>
                        <a:off x="5105400" y="3505200"/>
                        <a:ext cx="1008063" cy="1228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5" name="Object 14"/>
          <p:cNvGraphicFramePr>
            <a:graphicFrameLocks noChangeAspect="1"/>
          </p:cNvGraphicFramePr>
          <p:nvPr>
            <p:extLst>
              <p:ext uri="{D42A27DB-BD31-4B8C-83A1-F6EECF244321}">
                <p14:modId xmlns:p14="http://schemas.microsoft.com/office/powerpoint/2010/main" val="2030357124"/>
              </p:ext>
            </p:extLst>
          </p:nvPr>
        </p:nvGraphicFramePr>
        <p:xfrm>
          <a:off x="6172200" y="3505200"/>
          <a:ext cx="1008063" cy="1228725"/>
        </p:xfrm>
        <a:graphic>
          <a:graphicData uri="http://schemas.openxmlformats.org/presentationml/2006/ole">
            <mc:AlternateContent xmlns:mc="http://schemas.openxmlformats.org/markup-compatibility/2006">
              <mc:Choice xmlns:v="urn:schemas-microsoft-com:vml" Requires="v">
                <p:oleObj name="Equation" r:id="rId13" imgW="749160" imgH="1117440" progId="Equation.DSMT4">
                  <p:embed/>
                </p:oleObj>
              </mc:Choice>
              <mc:Fallback>
                <p:oleObj name="Equation" r:id="rId13" imgW="749160" imgH="1117440" progId="Equation.DSMT4">
                  <p:embed/>
                  <p:pic>
                    <p:nvPicPr>
                      <p:cNvPr id="15" name="Object 14"/>
                      <p:cNvPicPr>
                        <a:picLocks noChangeAspect="1" noChangeArrowheads="1"/>
                      </p:cNvPicPr>
                      <p:nvPr/>
                    </p:nvPicPr>
                    <p:blipFill>
                      <a:blip r:embed="rId14"/>
                      <a:srcRect/>
                      <a:stretch>
                        <a:fillRect/>
                      </a:stretch>
                    </p:blipFill>
                    <p:spPr bwMode="auto">
                      <a:xfrm>
                        <a:off x="6172200" y="3505200"/>
                        <a:ext cx="1008063" cy="1228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6" name="Object 15"/>
          <p:cNvGraphicFramePr>
            <a:graphicFrameLocks noChangeAspect="1"/>
          </p:cNvGraphicFramePr>
          <p:nvPr>
            <p:extLst>
              <p:ext uri="{D42A27DB-BD31-4B8C-83A1-F6EECF244321}">
                <p14:modId xmlns:p14="http://schemas.microsoft.com/office/powerpoint/2010/main" val="2823421271"/>
              </p:ext>
            </p:extLst>
          </p:nvPr>
        </p:nvGraphicFramePr>
        <p:xfrm>
          <a:off x="4889500" y="5307013"/>
          <a:ext cx="990600" cy="1284287"/>
        </p:xfrm>
        <a:graphic>
          <a:graphicData uri="http://schemas.openxmlformats.org/presentationml/2006/ole">
            <mc:AlternateContent xmlns:mc="http://schemas.openxmlformats.org/markup-compatibility/2006">
              <mc:Choice xmlns:v="urn:schemas-microsoft-com:vml" Requires="v">
                <p:oleObj name="Equation" r:id="rId15" imgW="736560" imgH="1168200" progId="Equation.DSMT4">
                  <p:embed/>
                </p:oleObj>
              </mc:Choice>
              <mc:Fallback>
                <p:oleObj name="Equation" r:id="rId15" imgW="736560" imgH="1168200" progId="Equation.DSMT4">
                  <p:embed/>
                  <p:pic>
                    <p:nvPicPr>
                      <p:cNvPr id="16" name="Object 15"/>
                      <p:cNvPicPr>
                        <a:picLocks noChangeAspect="1" noChangeArrowheads="1"/>
                      </p:cNvPicPr>
                      <p:nvPr/>
                    </p:nvPicPr>
                    <p:blipFill>
                      <a:blip r:embed="rId16"/>
                      <a:srcRect/>
                      <a:stretch>
                        <a:fillRect/>
                      </a:stretch>
                    </p:blipFill>
                    <p:spPr bwMode="auto">
                      <a:xfrm>
                        <a:off x="4889500" y="5307013"/>
                        <a:ext cx="990600" cy="1284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9" name="Audio 8">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17"/>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220750625"/>
      </p:ext>
    </p:extLst>
  </p:cSld>
  <p:clrMapOvr>
    <a:masterClrMapping/>
  </p:clrMapOvr>
  <mc:AlternateContent xmlns:mc="http://schemas.openxmlformats.org/markup-compatibility/2006" xmlns:p14="http://schemas.microsoft.com/office/powerpoint/2010/main">
    <mc:Choice Requires="p14">
      <p:transition spd="slow" p14:dur="2000" advTm="129665"/>
    </mc:Choice>
    <mc:Fallback xmlns="">
      <p:transition spd="slow" advTm="12966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8"/>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4"/>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5"/>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
                                            <p:txEl>
                                              <p:pRg st="8" end="8"/>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12"/>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9" fill="hold" display="0">
                  <p:stCondLst>
                    <p:cond delay="indefinite"/>
                  </p:stCondLst>
                  <p:endCondLst>
                    <p:cond evt="onStopAudio" delay="0">
                      <p:tgtEl>
                        <p:sldTgt/>
                      </p:tgtEl>
                    </p:cond>
                  </p:endCondLst>
                </p:cTn>
                <p:tgtEl>
                  <p:spTgt spid="9"/>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Disjoint subsets</a:t>
            </a:r>
            <a:endParaRPr lang="en-CA" dirty="0"/>
          </a:p>
        </p:txBody>
      </p:sp>
      <p:sp>
        <p:nvSpPr>
          <p:cNvPr id="3" name="Content Placeholder 2"/>
          <p:cNvSpPr>
            <a:spLocks noGrp="1"/>
          </p:cNvSpPr>
          <p:nvPr>
            <p:ph idx="1"/>
          </p:nvPr>
        </p:nvSpPr>
        <p:spPr>
          <a:xfrm>
            <a:off x="457200" y="1600200"/>
            <a:ext cx="8534400" cy="4525963"/>
          </a:xfrm>
        </p:spPr>
        <p:txBody>
          <a:bodyPr/>
          <a:lstStyle/>
          <a:p>
            <a:r>
              <a:rPr lang="en-US" dirty="0"/>
              <a:t>If two subsets of a given set have no entries in common,</a:t>
            </a:r>
            <a:br>
              <a:rPr lang="en-US" dirty="0"/>
            </a:br>
            <a:r>
              <a:rPr lang="en-US" dirty="0"/>
              <a:t>	we will say that those two subsets are </a:t>
            </a:r>
            <a:r>
              <a:rPr lang="en-US" i="1" dirty="0"/>
              <a:t>disjoint</a:t>
            </a:r>
          </a:p>
          <a:p>
            <a:pPr lvl="1"/>
            <a:r>
              <a:rPr lang="en-US" dirty="0"/>
              <a:t>For example,</a:t>
            </a:r>
          </a:p>
          <a:p>
            <a:pPr lvl="2"/>
            <a:r>
              <a:rPr lang="en-US" dirty="0"/>
              <a:t>The irrational numbers and the integers are disjoint subsets</a:t>
            </a:r>
            <a:br>
              <a:rPr lang="en-US" dirty="0"/>
            </a:br>
            <a:r>
              <a:rPr lang="en-US" dirty="0"/>
              <a:t>of the real numbers</a:t>
            </a:r>
          </a:p>
          <a:p>
            <a:pPr lvl="2"/>
            <a:r>
              <a:rPr lang="en-US" dirty="0"/>
              <a:t>Given a vector space </a:t>
            </a:r>
            <a:r>
              <a:rPr lang="en-US" i="1" dirty="0">
                <a:latin typeface="Script MT Bold" panose="03040602040607080904" pitchFamily="66" charset="0"/>
              </a:rPr>
              <a:t>V</a:t>
            </a:r>
            <a:r>
              <a:rPr lang="en-US" dirty="0"/>
              <a:t>, if two subsets both contain the</a:t>
            </a:r>
            <a:br>
              <a:rPr lang="en-US" dirty="0"/>
            </a:br>
            <a:r>
              <a:rPr lang="en-US" dirty="0"/>
              <a:t>zero vector </a:t>
            </a:r>
            <a:r>
              <a:rPr lang="en-US" b="1" dirty="0">
                <a:latin typeface="Times New Roman" panose="02020603050405020304" pitchFamily="18" charset="0"/>
              </a:rPr>
              <a:t>0</a:t>
            </a:r>
            <a:r>
              <a:rPr lang="en-US" dirty="0"/>
              <a:t>, then those subsets are not disjoint</a:t>
            </a:r>
          </a:p>
        </p:txBody>
      </p:sp>
      <p:sp>
        <p:nvSpPr>
          <p:cNvPr id="4" name="Footer Placeholder 3"/>
          <p:cNvSpPr>
            <a:spLocks noGrp="1"/>
          </p:cNvSpPr>
          <p:nvPr>
            <p:ph type="ftr" sz="quarter" idx="11"/>
          </p:nvPr>
        </p:nvSpPr>
        <p:spPr/>
        <p:txBody>
          <a:bodyPr/>
          <a:lstStyle/>
          <a:p>
            <a:r>
              <a:rPr lang="en-CA"/>
              <a:t>A review of sets</a:t>
            </a:r>
          </a:p>
        </p:txBody>
      </p:sp>
      <p:sp>
        <p:nvSpPr>
          <p:cNvPr id="5" name="Slide Number Placeholder 4"/>
          <p:cNvSpPr>
            <a:spLocks noGrp="1"/>
          </p:cNvSpPr>
          <p:nvPr>
            <p:ph type="sldNum" sz="quarter" idx="12"/>
          </p:nvPr>
        </p:nvSpPr>
        <p:spPr/>
        <p:txBody>
          <a:bodyPr/>
          <a:lstStyle/>
          <a:p>
            <a:fld id="{42EF6DC8-DA9C-4533-8A40-BB00A2545AF8}" type="slidenum">
              <a:rPr lang="en-CA" smtClean="0"/>
              <a:pPr/>
              <a:t>11</a:t>
            </a:fld>
            <a:endParaRPr lang="en-CA"/>
          </a:p>
        </p:txBody>
      </p:sp>
      <p:pic>
        <p:nvPicPr>
          <p:cNvPr id="7" name="Audio 6">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3147997322"/>
      </p:ext>
    </p:extLst>
  </p:cSld>
  <p:clrMapOvr>
    <a:masterClrMapping/>
  </p:clrMapOvr>
  <mc:AlternateContent xmlns:mc="http://schemas.openxmlformats.org/markup-compatibility/2006" xmlns:p14="http://schemas.microsoft.com/office/powerpoint/2010/main">
    <mc:Choice Requires="p14">
      <p:transition spd="slow" p14:dur="2000" advTm="50982"/>
    </mc:Choice>
    <mc:Fallback xmlns="">
      <p:transition spd="slow" advTm="5098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7" fill="hold" display="0">
                  <p:stCondLst>
                    <p:cond delay="indefinite"/>
                  </p:stCondLst>
                  <p:endCondLst>
                    <p:cond evt="onStopAudio" delay="0">
                      <p:tgtEl>
                        <p:sldTgt/>
                      </p:tgtEl>
                    </p:cond>
                  </p:endCondLst>
                </p:cTn>
                <p:tgtEl>
                  <p:spTgt spid="7"/>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Summary</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a:t>Following this topic, you now</a:t>
            </a:r>
          </a:p>
          <a:p>
            <a:pPr lvl="1"/>
            <a:r>
              <a:rPr lang="en-US" dirty="0"/>
              <a:t>Understand the definition of a set</a:t>
            </a:r>
          </a:p>
          <a:p>
            <a:pPr lvl="1"/>
            <a:r>
              <a:rPr lang="en-US" dirty="0"/>
              <a:t>Understand the definition of a subset and disjoint</a:t>
            </a:r>
          </a:p>
          <a:p>
            <a:pPr lvl="1"/>
            <a:r>
              <a:rPr lang="en-US" dirty="0"/>
              <a:t>Are aware of how these will be used in this class</a:t>
            </a:r>
          </a:p>
        </p:txBody>
      </p:sp>
      <p:sp>
        <p:nvSpPr>
          <p:cNvPr id="4" name="Footer Placeholder 3"/>
          <p:cNvSpPr>
            <a:spLocks noGrp="1"/>
          </p:cNvSpPr>
          <p:nvPr>
            <p:ph type="ftr" sz="quarter" idx="11"/>
          </p:nvPr>
        </p:nvSpPr>
        <p:spPr/>
        <p:txBody>
          <a:bodyPr/>
          <a:lstStyle/>
          <a:p>
            <a:r>
              <a:rPr lang="en-CA"/>
              <a:t>A review of sets</a:t>
            </a:r>
          </a:p>
        </p:txBody>
      </p:sp>
      <p:sp>
        <p:nvSpPr>
          <p:cNvPr id="6" name="Slide Number Placeholder 5"/>
          <p:cNvSpPr>
            <a:spLocks noGrp="1"/>
          </p:cNvSpPr>
          <p:nvPr>
            <p:ph type="sldNum" sz="quarter" idx="12"/>
          </p:nvPr>
        </p:nvSpPr>
        <p:spPr/>
        <p:txBody>
          <a:bodyPr/>
          <a:lstStyle/>
          <a:p>
            <a:fld id="{42EF6DC8-DA9C-4533-8A40-BB00A2545AF8}" type="slidenum">
              <a:rPr lang="en-CA" smtClean="0"/>
              <a:pPr/>
              <a:t>12</a:t>
            </a:fld>
            <a:endParaRPr lang="en-CA"/>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654136003"/>
      </p:ext>
    </p:extLst>
  </p:cSld>
  <p:clrMapOvr>
    <a:masterClrMapping/>
  </p:clrMapOvr>
  <mc:AlternateContent xmlns:mc="http://schemas.openxmlformats.org/markup-compatibility/2006" xmlns:p14="http://schemas.microsoft.com/office/powerpoint/2010/main">
    <mc:Choice Requires="p14">
      <p:transition spd="slow" p14:dur="2000" advTm="17470"/>
    </mc:Choice>
    <mc:Fallback xmlns="">
      <p:transition spd="slow" advTm="1747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References</a:t>
            </a:r>
          </a:p>
        </p:txBody>
      </p:sp>
      <p:sp>
        <p:nvSpPr>
          <p:cNvPr id="3" name="Content Placeholder 2"/>
          <p:cNvSpPr>
            <a:spLocks noGrp="1"/>
          </p:cNvSpPr>
          <p:nvPr>
            <p:ph idx="1"/>
          </p:nvPr>
        </p:nvSpPr>
        <p:spPr>
          <a:xfrm>
            <a:off x="457200" y="1600200"/>
            <a:ext cx="8534400" cy="4525963"/>
          </a:xfrm>
        </p:spPr>
        <p:txBody>
          <a:bodyPr>
            <a:normAutofit/>
          </a:bodyPr>
          <a:lstStyle/>
          <a:p>
            <a:pPr marL="0" indent="0">
              <a:buNone/>
            </a:pPr>
            <a:r>
              <a:rPr lang="en-CA" dirty="0"/>
              <a:t>[1]</a:t>
            </a:r>
            <a:r>
              <a:rPr lang="en-CA"/>
              <a:t>	https</a:t>
            </a:r>
            <a:r>
              <a:rPr lang="en-CA" dirty="0"/>
              <a:t>://en.wikipedia.org/wiki/Set_(mathematics)</a:t>
            </a:r>
          </a:p>
          <a:p>
            <a:pPr marL="0" indent="0">
              <a:buNone/>
            </a:pPr>
            <a:r>
              <a:rPr lang="en-US" dirty="0"/>
              <a:t>[2]	https://en.wikipedia.org/wiki/Subset</a:t>
            </a:r>
            <a:endParaRPr lang="en-CA" dirty="0"/>
          </a:p>
        </p:txBody>
      </p:sp>
      <p:sp>
        <p:nvSpPr>
          <p:cNvPr id="4" name="Footer Placeholder 3"/>
          <p:cNvSpPr>
            <a:spLocks noGrp="1"/>
          </p:cNvSpPr>
          <p:nvPr>
            <p:ph type="ftr" sz="quarter" idx="11"/>
          </p:nvPr>
        </p:nvSpPr>
        <p:spPr/>
        <p:txBody>
          <a:bodyPr/>
          <a:lstStyle/>
          <a:p>
            <a:r>
              <a:rPr lang="en-CA"/>
              <a:t>A review of sets</a:t>
            </a:r>
          </a:p>
        </p:txBody>
      </p:sp>
      <p:sp>
        <p:nvSpPr>
          <p:cNvPr id="6" name="Slide Number Placeholder 5"/>
          <p:cNvSpPr>
            <a:spLocks noGrp="1"/>
          </p:cNvSpPr>
          <p:nvPr>
            <p:ph type="sldNum" sz="quarter" idx="12"/>
          </p:nvPr>
        </p:nvSpPr>
        <p:spPr/>
        <p:txBody>
          <a:bodyPr/>
          <a:lstStyle/>
          <a:p>
            <a:fld id="{42EF6DC8-DA9C-4533-8A40-BB00A2545AF8}" type="slidenum">
              <a:rPr lang="en-CA" smtClean="0"/>
              <a:pPr/>
              <a:t>13</a:t>
            </a:fld>
            <a:endParaRPr lang="en-CA"/>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1740462976"/>
      </p:ext>
    </p:extLst>
  </p:cSld>
  <p:clrMapOvr>
    <a:masterClrMapping/>
  </p:clrMapOvr>
  <mc:AlternateContent xmlns:mc="http://schemas.openxmlformats.org/markup-compatibility/2006" xmlns:p14="http://schemas.microsoft.com/office/powerpoint/2010/main">
    <mc:Choice Requires="p14">
      <p:transition spd="slow" p14:dur="2000" advTm="2614"/>
    </mc:Choice>
    <mc:Fallback xmlns="">
      <p:transition spd="slow" advTm="261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Acknowledgments</a:t>
            </a:r>
          </a:p>
        </p:txBody>
      </p:sp>
      <p:sp>
        <p:nvSpPr>
          <p:cNvPr id="3" name="Content Placeholder 2"/>
          <p:cNvSpPr>
            <a:spLocks noGrp="1"/>
          </p:cNvSpPr>
          <p:nvPr>
            <p:ph idx="1"/>
          </p:nvPr>
        </p:nvSpPr>
        <p:spPr/>
        <p:txBody>
          <a:bodyPr>
            <a:normAutofit/>
          </a:bodyPr>
          <a:lstStyle/>
          <a:p>
            <a:pPr marL="0" indent="0">
              <a:buNone/>
            </a:pPr>
            <a:r>
              <a:rPr lang="en-CA" sz="1800" dirty="0"/>
              <a:t>Tina Hanna for pointing out an error in a slide.</a:t>
            </a:r>
          </a:p>
          <a:p>
            <a:pPr marL="0" indent="0">
              <a:buNone/>
            </a:pPr>
            <a:r>
              <a:rPr lang="en-CA" sz="1800" dirty="0"/>
              <a:t>Mac Qiu for pointing out I used “parentheses” when I meant </a:t>
            </a:r>
            <a:r>
              <a:rPr lang="en-CA" sz="1800"/>
              <a:t>“braces.”</a:t>
            </a:r>
            <a:endParaRPr lang="en-CA" sz="1800" dirty="0"/>
          </a:p>
        </p:txBody>
      </p:sp>
      <p:sp>
        <p:nvSpPr>
          <p:cNvPr id="4" name="Footer Placeholder 3"/>
          <p:cNvSpPr>
            <a:spLocks noGrp="1"/>
          </p:cNvSpPr>
          <p:nvPr>
            <p:ph type="ftr" sz="quarter" idx="11"/>
          </p:nvPr>
        </p:nvSpPr>
        <p:spPr/>
        <p:txBody>
          <a:bodyPr/>
          <a:lstStyle/>
          <a:p>
            <a:r>
              <a:rPr lang="en-CA"/>
              <a:t>A review of sets</a:t>
            </a:r>
          </a:p>
        </p:txBody>
      </p:sp>
      <p:sp>
        <p:nvSpPr>
          <p:cNvPr id="6" name="Slide Number Placeholder 5"/>
          <p:cNvSpPr>
            <a:spLocks noGrp="1"/>
          </p:cNvSpPr>
          <p:nvPr>
            <p:ph type="sldNum" sz="quarter" idx="12"/>
          </p:nvPr>
        </p:nvSpPr>
        <p:spPr/>
        <p:txBody>
          <a:bodyPr/>
          <a:lstStyle/>
          <a:p>
            <a:fld id="{42EF6DC8-DA9C-4533-8A40-BB00A2545AF8}" type="slidenum">
              <a:rPr lang="en-CA" smtClean="0"/>
              <a:pPr/>
              <a:t>14</a:t>
            </a:fld>
            <a:endParaRPr lang="en-CA"/>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886795597"/>
      </p:ext>
    </p:extLst>
  </p:cSld>
  <p:clrMapOvr>
    <a:masterClrMapping/>
  </p:clrMapOvr>
  <mc:AlternateContent xmlns:mc="http://schemas.openxmlformats.org/markup-compatibility/2006" xmlns:p14="http://schemas.microsoft.com/office/powerpoint/2010/main">
    <mc:Choice Requires="p14">
      <p:transition spd="slow" p14:dur="2000" advTm="1525"/>
    </mc:Choice>
    <mc:Fallback xmlns="">
      <p:transition spd="slow" advTm="152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Colophon </a:t>
            </a:r>
          </a:p>
        </p:txBody>
      </p:sp>
      <p:sp>
        <p:nvSpPr>
          <p:cNvPr id="3" name="Content Placeholder 2"/>
          <p:cNvSpPr>
            <a:spLocks noGrp="1"/>
          </p:cNvSpPr>
          <p:nvPr>
            <p:ph idx="1"/>
          </p:nvPr>
        </p:nvSpPr>
        <p:spPr/>
        <p:txBody>
          <a:bodyPr>
            <a:normAutofit/>
          </a:bodyPr>
          <a:lstStyle/>
          <a:p>
            <a:pPr marL="0" indent="0">
              <a:buNone/>
            </a:pPr>
            <a:r>
              <a:rPr lang="en-CA" sz="1800" dirty="0"/>
              <a:t>These slides were prepared using the Cambria typeface. Mathematical equations use </a:t>
            </a:r>
            <a:r>
              <a:rPr lang="en-CA" sz="1800" dirty="0">
                <a:latin typeface="Times New Roman" panose="02020603050405020304" pitchFamily="18" charset="0"/>
              </a:rPr>
              <a:t>Times New Roman</a:t>
            </a:r>
            <a:r>
              <a:rPr lang="en-CA" sz="1800" dirty="0"/>
              <a:t>, and source code is presented using </a:t>
            </a:r>
            <a:r>
              <a:rPr lang="en-CA" sz="1800" dirty="0">
                <a:latin typeface="Consolas" panose="020B0609020204030204" pitchFamily="49" charset="0"/>
                <a:cs typeface="Consolas" panose="020B0609020204030204" pitchFamily="49" charset="0"/>
              </a:rPr>
              <a:t>Consolas</a:t>
            </a:r>
            <a:r>
              <a:rPr lang="en-CA" sz="1800" dirty="0"/>
              <a:t>.</a:t>
            </a:r>
          </a:p>
          <a:p>
            <a:pPr marL="0" indent="0">
              <a:buNone/>
            </a:pPr>
            <a:endParaRPr lang="en-CA" sz="1800" dirty="0"/>
          </a:p>
          <a:p>
            <a:pPr marL="0" indent="0">
              <a:buNone/>
            </a:pPr>
            <a:r>
              <a:rPr lang="en-CA" sz="1800" dirty="0"/>
              <a:t>The photographs of flowers and a monarch butter appearing on the title slide and accenting the top of each other slide were taken at the Royal Botanical Gardens in October of 2017 by Douglas Wilhelm Harder. Please see</a:t>
            </a:r>
          </a:p>
          <a:p>
            <a:pPr marL="0" indent="0" algn="ctr">
              <a:buNone/>
            </a:pPr>
            <a:r>
              <a:rPr lang="en-CA" sz="1800" dirty="0"/>
              <a:t>https://www.rbg.ca/</a:t>
            </a:r>
          </a:p>
          <a:p>
            <a:pPr marL="0" indent="0">
              <a:buNone/>
            </a:pPr>
            <a:r>
              <a:rPr lang="en-CA" sz="1800" dirty="0"/>
              <a:t>for more information.</a:t>
            </a:r>
          </a:p>
        </p:txBody>
      </p:sp>
      <p:pic>
        <p:nvPicPr>
          <p:cNvPr id="4"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635897" y="4538542"/>
            <a:ext cx="3240360" cy="2163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4"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010400" y="3733800"/>
            <a:ext cx="1981200" cy="29678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5" name="Picture 3"/>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47773" y="4568054"/>
            <a:ext cx="3357428" cy="2133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r>
              <a:rPr lang="en-CA"/>
              <a:t>A review of sets</a:t>
            </a:r>
          </a:p>
        </p:txBody>
      </p:sp>
      <p:sp>
        <p:nvSpPr>
          <p:cNvPr id="7" name="Slide Number Placeholder 6"/>
          <p:cNvSpPr>
            <a:spLocks noGrp="1"/>
          </p:cNvSpPr>
          <p:nvPr>
            <p:ph type="sldNum" sz="quarter" idx="12"/>
          </p:nvPr>
        </p:nvSpPr>
        <p:spPr/>
        <p:txBody>
          <a:bodyPr/>
          <a:lstStyle/>
          <a:p>
            <a:fld id="{42EF6DC8-DA9C-4533-8A40-BB00A2545AF8}" type="slidenum">
              <a:rPr lang="en-CA" smtClean="0"/>
              <a:pPr/>
              <a:t>15</a:t>
            </a:fld>
            <a:endParaRPr lang="en-CA"/>
          </a:p>
        </p:txBody>
      </p:sp>
      <p:pic>
        <p:nvPicPr>
          <p:cNvPr id="6" name="Audio 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1131585356"/>
      </p:ext>
    </p:extLst>
  </p:cSld>
  <p:clrMapOvr>
    <a:masterClrMapping/>
  </p:clrMapOvr>
  <mc:AlternateContent xmlns:mc="http://schemas.openxmlformats.org/markup-compatibility/2006" xmlns:p14="http://schemas.microsoft.com/office/powerpoint/2010/main">
    <mc:Choice Requires="p14">
      <p:transition spd="slow" p14:dur="2000" advTm="1730"/>
    </mc:Choice>
    <mc:Fallback xmlns="">
      <p:transition spd="slow" advTm="173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Disclaimer</a:t>
            </a:r>
          </a:p>
        </p:txBody>
      </p:sp>
      <p:sp>
        <p:nvSpPr>
          <p:cNvPr id="3" name="Content Placeholder 2"/>
          <p:cNvSpPr>
            <a:spLocks noGrp="1"/>
          </p:cNvSpPr>
          <p:nvPr>
            <p:ph idx="1"/>
          </p:nvPr>
        </p:nvSpPr>
        <p:spPr/>
        <p:txBody>
          <a:bodyPr/>
          <a:lstStyle/>
          <a:p>
            <a:pPr marL="0" indent="0" algn="just">
              <a:buNone/>
            </a:pPr>
            <a:r>
              <a:rPr lang="en-CA" dirty="0"/>
              <a:t>These slides are provided for the </a:t>
            </a:r>
            <a:r>
              <a:rPr lang="en-CA" cap="small"/>
              <a:t>ne</a:t>
            </a:r>
            <a:r>
              <a:rPr lang="en-CA"/>
              <a:t> 112 </a:t>
            </a:r>
            <a:r>
              <a:rPr lang="en-CA" i="1" dirty="0"/>
              <a:t>Linear algebra for nanotechnology engineering</a:t>
            </a:r>
            <a:r>
              <a:rPr lang="en-CA" dirty="0"/>
              <a:t> course taught at the University of Waterloo. The material in it reflects the authors’ best judgment in light of the information available to them at the time of preparation. Any reliance on these course slides by any party for any other purpose are the responsibility of such parties. The authors accept no responsibility for damages, if any, suffered by any party as a result of decisions made or actions based on these course slides for any other purpose than that for which it was intended.</a:t>
            </a:r>
          </a:p>
          <a:p>
            <a:pPr marL="0" indent="0">
              <a:buNone/>
            </a:pPr>
            <a:endParaRPr lang="en-CA" dirty="0"/>
          </a:p>
        </p:txBody>
      </p:sp>
      <p:sp>
        <p:nvSpPr>
          <p:cNvPr id="4" name="Footer Placeholder 3"/>
          <p:cNvSpPr>
            <a:spLocks noGrp="1"/>
          </p:cNvSpPr>
          <p:nvPr>
            <p:ph type="ftr" sz="quarter" idx="11"/>
          </p:nvPr>
        </p:nvSpPr>
        <p:spPr/>
        <p:txBody>
          <a:bodyPr/>
          <a:lstStyle/>
          <a:p>
            <a:r>
              <a:rPr lang="en-CA"/>
              <a:t>A review of sets</a:t>
            </a:r>
          </a:p>
        </p:txBody>
      </p:sp>
      <p:sp>
        <p:nvSpPr>
          <p:cNvPr id="6" name="Slide Number Placeholder 5"/>
          <p:cNvSpPr>
            <a:spLocks noGrp="1"/>
          </p:cNvSpPr>
          <p:nvPr>
            <p:ph type="sldNum" sz="quarter" idx="12"/>
          </p:nvPr>
        </p:nvSpPr>
        <p:spPr/>
        <p:txBody>
          <a:bodyPr/>
          <a:lstStyle/>
          <a:p>
            <a:fld id="{42EF6DC8-DA9C-4533-8A40-BB00A2545AF8}" type="slidenum">
              <a:rPr lang="en-CA" smtClean="0"/>
              <a:pPr/>
              <a:t>16</a:t>
            </a:fld>
            <a:endParaRPr lang="en-CA"/>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4272497073"/>
      </p:ext>
    </p:extLst>
  </p:cSld>
  <p:clrMapOvr>
    <a:masterClrMapping/>
  </p:clrMapOvr>
  <mc:AlternateContent xmlns:mc="http://schemas.openxmlformats.org/markup-compatibility/2006" xmlns:p14="http://schemas.microsoft.com/office/powerpoint/2010/main">
    <mc:Choice Requires="p14">
      <p:transition spd="slow" p14:dur="2000" advTm="3522"/>
    </mc:Choice>
    <mc:Fallback xmlns="">
      <p:transition spd="slow" advTm="352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6.8|7.4|10.5|4.8"/>
</p:tagLst>
</file>

<file path=ppt/tags/tag2.xml><?xml version="1.0" encoding="utf-8"?>
<p:tagLst xmlns:a="http://schemas.openxmlformats.org/drawingml/2006/main" xmlns:r="http://schemas.openxmlformats.org/officeDocument/2006/relationships" xmlns:p="http://schemas.openxmlformats.org/presentationml/2006/main">
  <p:tag name="TIMING" val="|24.7|18.1|16.8|20.5"/>
</p:tagLst>
</file>

<file path=ppt/tags/tag3.xml><?xml version="1.0" encoding="utf-8"?>
<p:tagLst xmlns:a="http://schemas.openxmlformats.org/drawingml/2006/main" xmlns:r="http://schemas.openxmlformats.org/officeDocument/2006/relationships" xmlns:p="http://schemas.openxmlformats.org/presentationml/2006/main">
  <p:tag name="TIMING" val="|6.9|14.7|10.2|17.2|7.7|14.6"/>
</p:tagLst>
</file>

<file path=ppt/tags/tag4.xml><?xml version="1.0" encoding="utf-8"?>
<p:tagLst xmlns:a="http://schemas.openxmlformats.org/drawingml/2006/main" xmlns:r="http://schemas.openxmlformats.org/officeDocument/2006/relationships" xmlns:p="http://schemas.openxmlformats.org/presentationml/2006/main">
  <p:tag name="TIMING" val="|5.2|5.5|74|23.4"/>
</p:tagLst>
</file>

<file path=ppt/tags/tag5.xml><?xml version="1.0" encoding="utf-8"?>
<p:tagLst xmlns:a="http://schemas.openxmlformats.org/drawingml/2006/main" xmlns:r="http://schemas.openxmlformats.org/officeDocument/2006/relationships" xmlns:p="http://schemas.openxmlformats.org/presentationml/2006/main">
  <p:tag name="TIMING" val="|8.3|6.2|6.5|7.3|15.6"/>
</p:tagLst>
</file>

<file path=ppt/tags/tag6.xml><?xml version="1.0" encoding="utf-8"?>
<p:tagLst xmlns:a="http://schemas.openxmlformats.org/drawingml/2006/main" xmlns:r="http://schemas.openxmlformats.org/officeDocument/2006/relationships" xmlns:p="http://schemas.openxmlformats.org/presentationml/2006/main">
  <p:tag name="TIMING" val="|22.1|18.6|20.3|11.4|16.6"/>
</p:tagLst>
</file>

<file path=ppt/tags/tag7.xml><?xml version="1.0" encoding="utf-8"?>
<p:tagLst xmlns:a="http://schemas.openxmlformats.org/drawingml/2006/main" xmlns:r="http://schemas.openxmlformats.org/officeDocument/2006/relationships" xmlns:p="http://schemas.openxmlformats.org/presentationml/2006/main">
  <p:tag name="TIMING" val="|3.8|1.7|2|2.1|5.7|3.4|6.9|16.4|10.6"/>
</p:tagLst>
</file>

<file path=ppt/tags/tag8.xml><?xml version="1.0" encoding="utf-8"?>
<p:tagLst xmlns:a="http://schemas.openxmlformats.org/drawingml/2006/main" xmlns:r="http://schemas.openxmlformats.org/officeDocument/2006/relationships" xmlns:p="http://schemas.openxmlformats.org/presentationml/2006/main">
  <p:tag name="TIMING" val="|8.6|5.4|5.2|34.3|46.2|13.9"/>
</p:tagLst>
</file>

<file path=ppt/tags/tag9.xml><?xml version="1.0" encoding="utf-8"?>
<p:tagLst xmlns:a="http://schemas.openxmlformats.org/drawingml/2006/main" xmlns:r="http://schemas.openxmlformats.org/officeDocument/2006/relationships" xmlns:p="http://schemas.openxmlformats.org/presentationml/2006/main">
  <p:tag name="TIMING" val="|13.5|22.5"/>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24184</TotalTime>
  <Words>939</Words>
  <Application>Microsoft Office PowerPoint</Application>
  <PresentationFormat>On-screen Show (4:3)</PresentationFormat>
  <Paragraphs>137</Paragraphs>
  <Slides>16</Slides>
  <Notes>0</Notes>
  <HiddenSlides>0</HiddenSlides>
  <MMClips>16</MMClips>
  <ScaleCrop>false</ScaleCrop>
  <HeadingPairs>
    <vt:vector size="8" baseType="variant">
      <vt:variant>
        <vt:lpstr>Fonts Used</vt:lpstr>
      </vt:variant>
      <vt:variant>
        <vt:i4>10</vt:i4>
      </vt:variant>
      <vt:variant>
        <vt:lpstr>Theme</vt:lpstr>
      </vt:variant>
      <vt:variant>
        <vt:i4>1</vt:i4>
      </vt:variant>
      <vt:variant>
        <vt:lpstr>Embedded OLE Servers</vt:lpstr>
      </vt:variant>
      <vt:variant>
        <vt:i4>1</vt:i4>
      </vt:variant>
      <vt:variant>
        <vt:lpstr>Slide Titles</vt:lpstr>
      </vt:variant>
      <vt:variant>
        <vt:i4>16</vt:i4>
      </vt:variant>
    </vt:vector>
  </HeadingPairs>
  <TitlesOfParts>
    <vt:vector size="28" baseType="lpstr">
      <vt:lpstr>Arial</vt:lpstr>
      <vt:lpstr>Bookman Old Style</vt:lpstr>
      <vt:lpstr>Calibri</vt:lpstr>
      <vt:lpstr>Cambria</vt:lpstr>
      <vt:lpstr>Consolas</vt:lpstr>
      <vt:lpstr>Constantia</vt:lpstr>
      <vt:lpstr>Georgia</vt:lpstr>
      <vt:lpstr>Script MT Bold</vt:lpstr>
      <vt:lpstr>Symbol</vt:lpstr>
      <vt:lpstr>Times New Roman</vt:lpstr>
      <vt:lpstr>Office Theme</vt:lpstr>
      <vt:lpstr>Equation</vt:lpstr>
      <vt:lpstr>3.1 A review of sets</vt:lpstr>
      <vt:lpstr>Introduction</vt:lpstr>
      <vt:lpstr>Sets</vt:lpstr>
      <vt:lpstr>Sets</vt:lpstr>
      <vt:lpstr>Sets</vt:lpstr>
      <vt:lpstr>Discrete signals</vt:lpstr>
      <vt:lpstr>Discrete signals</vt:lpstr>
      <vt:lpstr>Subsets</vt:lpstr>
      <vt:lpstr>Subsets</vt:lpstr>
      <vt:lpstr>Subsets</vt:lpstr>
      <vt:lpstr>Disjoint subsets</vt:lpstr>
      <vt:lpstr>Summary</vt:lpstr>
      <vt:lpstr>References</vt:lpstr>
      <vt:lpstr>Acknowledgments</vt:lpstr>
      <vt:lpstr>Colophon </vt:lpstr>
      <vt:lpstr>Disclaimer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Douglas Wilhelm Harder</dc:creator>
  <cp:lastModifiedBy>Douglas Harder</cp:lastModifiedBy>
  <cp:revision>474</cp:revision>
  <dcterms:created xsi:type="dcterms:W3CDTF">2020-04-30T19:27:29Z</dcterms:created>
  <dcterms:modified xsi:type="dcterms:W3CDTF">2024-09-24T13:42:28Z</dcterms:modified>
</cp:coreProperties>
</file>